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38" r:id="rId5"/>
    <p:sldId id="3239" r:id="rId6"/>
    <p:sldId id="3240" r:id="rId7"/>
    <p:sldId id="260" r:id="rId8"/>
    <p:sldId id="3241" r:id="rId9"/>
    <p:sldId id="3242" r:id="rId10"/>
    <p:sldId id="3243" r:id="rId11"/>
    <p:sldId id="3244" r:id="rId12"/>
    <p:sldId id="3245" r:id="rId13"/>
    <p:sldId id="3246" r:id="rId14"/>
    <p:sldId id="567" r:id="rId15"/>
    <p:sldId id="3127" r:id="rId16"/>
    <p:sldId id="3247" r:id="rId17"/>
    <p:sldId id="3248" r:id="rId18"/>
    <p:sldId id="3249" r:id="rId19"/>
    <p:sldId id="3125" r:id="rId20"/>
    <p:sldId id="3128" r:id="rId21"/>
    <p:sldId id="3147" r:id="rId22"/>
    <p:sldId id="3250" r:id="rId23"/>
    <p:sldId id="3252" r:id="rId24"/>
    <p:sldId id="3148" r:id="rId25"/>
    <p:sldId id="3149" r:id="rId26"/>
    <p:sldId id="3152" r:id="rId27"/>
    <p:sldId id="3156" r:id="rId28"/>
    <p:sldId id="3253" r:id="rId29"/>
    <p:sldId id="3183" r:id="rId30"/>
    <p:sldId id="3184" r:id="rId31"/>
    <p:sldId id="3185" r:id="rId32"/>
    <p:sldId id="3251" r:id="rId33"/>
    <p:sldId id="261" r:id="rId34"/>
    <p:sldId id="3155" r:id="rId35"/>
    <p:sldId id="3154" r:id="rId36"/>
    <p:sldId id="3158" r:id="rId37"/>
    <p:sldId id="3162" r:id="rId38"/>
    <p:sldId id="3163" r:id="rId39"/>
    <p:sldId id="3206" r:id="rId40"/>
    <p:sldId id="3167" r:id="rId41"/>
    <p:sldId id="3297" r:id="rId42"/>
    <p:sldId id="3298" r:id="rId43"/>
    <p:sldId id="3299" r:id="rId44"/>
    <p:sldId id="3300" r:id="rId45"/>
    <p:sldId id="3301" r:id="rId46"/>
    <p:sldId id="3302" r:id="rId47"/>
    <p:sldId id="3303" r:id="rId48"/>
    <p:sldId id="3304" r:id="rId49"/>
    <p:sldId id="3305" r:id="rId50"/>
    <p:sldId id="3306" r:id="rId51"/>
    <p:sldId id="3307" r:id="rId52"/>
    <p:sldId id="3308" r:id="rId53"/>
    <p:sldId id="3309" r:id="rId54"/>
    <p:sldId id="3310" r:id="rId55"/>
    <p:sldId id="3311" r:id="rId56"/>
    <p:sldId id="3312" r:id="rId57"/>
    <p:sldId id="3313" r:id="rId58"/>
    <p:sldId id="3314" r:id="rId59"/>
    <p:sldId id="3315" r:id="rId60"/>
    <p:sldId id="3316" r:id="rId61"/>
    <p:sldId id="3317" r:id="rId62"/>
    <p:sldId id="3318" r:id="rId63"/>
    <p:sldId id="3319" r:id="rId64"/>
    <p:sldId id="3320" r:id="rId65"/>
    <p:sldId id="3321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4D7F89"/>
    <a:srgbClr val="A2633C"/>
    <a:srgbClr val="F9F9F9"/>
    <a:srgbClr val="6CA1AC"/>
    <a:srgbClr val="E4DBCC"/>
    <a:srgbClr val="BC774B"/>
    <a:srgbClr val="BBD4D9"/>
    <a:srgbClr val="CB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35" y="398"/>
      </p:cViewPr>
      <p:guideLst>
        <p:guide orient="horz" pos="28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1166 306,'96'0,"-96"57,-96-57,96-57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856 629,'121'0,"-121"50,-121-50,121-50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862 733,'107'0,"-107"44,-107-44,107-44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863 785,'106'0,"-106"30,-106-30,106-30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1014 700,'572'0,"-572"71,-572-71,572-71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352 642,'73'0,"-73"41,-73-41,73-41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  <inkml:brushProperty name="ignorePressure" value="0"/>
    </inkml:brush>
  </inkml:definitions>
  <inkml:trace contextRef="#ctx0" brushRef="#br0">731 910,'1'0,"1"0,0 0,-1 0,0 0,0 0,0 0,0 0,0 0,0 0,0 0,1 0,-1 0,1 0,-1 0,1 0,-1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0,-1 0,0 0,0 0,0 0,0 0,0 0,0 0,0 0,0 0,0 0,0 0,0 0,0 0,0 0,0 0,-1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569 398,'299'0,"-299"63,-299-63,299-63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563 390,'305'0,"-305"71,-305-71,305-71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1165 298,'95'0,"-95"62,-95-62,95-62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871 155,'124'0,"-124"45,-124-45,124-45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863 638,'110'0,"-110"36,-110-36,110-36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860 734,'109'0,"-109"33,-109-33,109-33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c7e998"/>
      <inkml:brushProperty name="ignorePressure" value="0"/>
    </inkml:brush>
  </inkml:definitions>
  <inkml:trace contextRef="#ctx0" brushRef="#br0">857 780,'110'0,"-110"36,-110-36,110-36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08:02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870 147,'125'0,"-125"51,-125-51,125-51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6B51-7070-47ED-99DC-F88B10BF97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12E71-EC29-4B3B-A017-CF39A5A528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customXml" Target="../ink/ink4.xml"/><Relationship Id="rId7" Type="http://schemas.openxmlformats.org/officeDocument/2006/relationships/image" Target="../media/image18.png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customXml" Target="../ink/ink2.xml"/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24.png"/><Relationship Id="rId7" Type="http://schemas.openxmlformats.org/officeDocument/2006/relationships/customXml" Target="../ink/ink7.xml"/><Relationship Id="rId6" Type="http://schemas.openxmlformats.org/officeDocument/2006/relationships/image" Target="../media/image23.png"/><Relationship Id="rId5" Type="http://schemas.openxmlformats.org/officeDocument/2006/relationships/customXml" Target="../ink/ink6.xml"/><Relationship Id="rId4" Type="http://schemas.openxmlformats.org/officeDocument/2006/relationships/image" Target="../media/image22.png"/><Relationship Id="rId3" Type="http://schemas.openxmlformats.org/officeDocument/2006/relationships/customXml" Target="../ink/ink5.xml"/><Relationship Id="rId2" Type="http://schemas.openxmlformats.org/officeDocument/2006/relationships/image" Target="../media/image21.jpe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8.png"/><Relationship Id="rId16" Type="http://schemas.openxmlformats.org/officeDocument/2006/relationships/customXml" Target="../ink/ink12.xml"/><Relationship Id="rId15" Type="http://schemas.openxmlformats.org/officeDocument/2006/relationships/image" Target="../media/image27.png"/><Relationship Id="rId14" Type="http://schemas.openxmlformats.org/officeDocument/2006/relationships/customXml" Target="../ink/ink11.xml"/><Relationship Id="rId13" Type="http://schemas.openxmlformats.org/officeDocument/2006/relationships/image" Target="../media/image26.png"/><Relationship Id="rId12" Type="http://schemas.openxmlformats.org/officeDocument/2006/relationships/customXml" Target="../ink/ink10.xml"/><Relationship Id="rId11" Type="http://schemas.openxmlformats.org/officeDocument/2006/relationships/image" Target="../media/image25.png"/><Relationship Id="rId10" Type="http://schemas.openxmlformats.org/officeDocument/2006/relationships/customXml" Target="../ink/ink9.xml"/><Relationship Id="rId1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customXml" Target="../ink/ink13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customXml" Target="../ink/ink14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customXml" Target="../ink/ink15.xml"/><Relationship Id="rId1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GIF"/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image" Target="../media/image4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10256" r="8955" b="7487"/>
          <a:stretch>
            <a:fillRect/>
          </a:stretch>
        </p:blipFill>
        <p:spPr>
          <a:xfrm rot="5400000" flipV="1">
            <a:off x="2667003" y="-2667001"/>
            <a:ext cx="6858000" cy="12192001"/>
          </a:xfrm>
          <a:prstGeom prst="rect">
            <a:avLst/>
          </a:prstGeom>
        </p:spPr>
      </p:pic>
      <p:sp>
        <p:nvSpPr>
          <p:cNvPr id="6" name="稻壳儿_答辩小姐姐作品_2"/>
          <p:cNvSpPr txBox="1"/>
          <p:nvPr/>
        </p:nvSpPr>
        <p:spPr>
          <a:xfrm>
            <a:off x="2311791" y="1594658"/>
            <a:ext cx="756841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诗</a:t>
            </a:r>
            <a:r>
              <a:rPr lang="zh-CN" altLang="en-US" sz="80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歌鉴赏</a:t>
            </a:r>
            <a:endParaRPr lang="zh-CN" altLang="en-US" sz="80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  <a:p>
            <a:pPr algn="ctr"/>
            <a:endParaRPr lang="zh-CN" altLang="en-US" sz="80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2" name="稻壳儿_答辩小姐姐作品_4"/>
          <p:cNvSpPr txBox="1"/>
          <p:nvPr/>
        </p:nvSpPr>
        <p:spPr>
          <a:xfrm>
            <a:off x="2926715" y="3930015"/>
            <a:ext cx="6339205" cy="368300"/>
          </a:xfrm>
          <a:prstGeom prst="rect">
            <a:avLst/>
          </a:prstGeom>
          <a:gradFill>
            <a:gsLst>
              <a:gs pos="0">
                <a:srgbClr val="4D7F89"/>
              </a:gs>
              <a:gs pos="100000">
                <a:srgbClr val="A2633C"/>
              </a:gs>
            </a:gsLst>
            <a:lin ang="3600000"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制作者：姚欣宇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徐安步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范烨麟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甘霖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蒋佳颖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唐尚睿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赵炘楠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7794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咏史怀古诗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1517015"/>
            <a:ext cx="12192000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7794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交游答酬诗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0" y="1588770"/>
            <a:ext cx="12192000" cy="3680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902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 txBox="1"/>
          <p:nvPr/>
        </p:nvSpPr>
        <p:spPr>
          <a:xfrm>
            <a:off x="831215" y="4862195"/>
            <a:ext cx="459232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标题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“送李将军赴定州”指明这是一首典型的送别诗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 txBox="1"/>
          <p:nvPr/>
        </p:nvSpPr>
        <p:spPr>
          <a:xfrm>
            <a:off x="906145" y="3418840"/>
            <a:ext cx="46780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 flip="none" rotWithShape="1">
                  <a:gsLst>
                    <a:gs pos="100000">
                      <a:srgbClr val="CD34FB"/>
                    </a:gs>
                    <a:gs pos="5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Aaargh" panose="000004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从题材看，这首诗属于（ 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  ）。（2分）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A.送别诗          B.边塞诗         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C.记行诗          D.咏史诗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13690" y="1153795"/>
            <a:ext cx="1983105" cy="829945"/>
            <a:chOff x="3866082" y="713275"/>
            <a:chExt cx="4074281" cy="82950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829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长宁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06145" y="1569720"/>
            <a:ext cx="3449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送李将军赴定州</a:t>
            </a:r>
            <a:endParaRPr lang="zh-CN" altLang="en-US" sz="2000"/>
          </a:p>
          <a:p>
            <a:pPr algn="ctr"/>
            <a:r>
              <a:rPr lang="zh-CN" altLang="en-US" sz="2000"/>
              <a:t>（唐）郎士元</a:t>
            </a:r>
            <a:endParaRPr lang="zh-CN" altLang="en-US" sz="2000"/>
          </a:p>
          <a:p>
            <a:pPr algn="ctr"/>
            <a:r>
              <a:rPr lang="zh-CN" altLang="en-US" sz="2000"/>
              <a:t>双旌汉飞将，万里授横戈。</a:t>
            </a:r>
            <a:endParaRPr lang="zh-CN" altLang="en-US" sz="2000"/>
          </a:p>
          <a:p>
            <a:pPr algn="ctr"/>
            <a:r>
              <a:rPr lang="zh-CN" altLang="en-US" sz="2000"/>
              <a:t>春色临边尽，黄云出塞多。</a:t>
            </a:r>
            <a:endParaRPr lang="zh-CN" altLang="en-US" sz="2000"/>
          </a:p>
          <a:p>
            <a:pPr algn="ctr"/>
            <a:r>
              <a:rPr lang="zh-CN" altLang="en-US" sz="2000"/>
              <a:t>鼓鼙悲绝漠，烽戍隔长河。</a:t>
            </a:r>
            <a:endParaRPr lang="zh-CN" altLang="en-US" sz="2000"/>
          </a:p>
          <a:p>
            <a:pPr algn="ctr"/>
            <a:r>
              <a:rPr lang="zh-CN" altLang="en-US" sz="2000"/>
              <a:t>莫断阴山路，天骄已请和。</a:t>
            </a:r>
            <a:endParaRPr lang="zh-CN" altLang="en-US" sz="2000"/>
          </a:p>
        </p:txBody>
      </p:sp>
      <p:sp>
        <p:nvSpPr>
          <p:cNvPr id="25" name="文本框 24"/>
          <p:cNvSpPr txBox="1"/>
          <p:nvPr/>
        </p:nvSpPr>
        <p:spPr>
          <a:xfrm>
            <a:off x="6388100" y="1466215"/>
            <a:ext cx="43776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登岳阳楼（其一）</a:t>
            </a:r>
            <a:endParaRPr lang="zh-CN" altLang="en-US" sz="2000"/>
          </a:p>
          <a:p>
            <a:pPr algn="ctr"/>
            <a:r>
              <a:rPr lang="zh-CN" altLang="en-US" sz="2000"/>
              <a:t>（宋）陈与义</a:t>
            </a:r>
            <a:endParaRPr lang="zh-CN" altLang="en-US" sz="2000"/>
          </a:p>
          <a:p>
            <a:pPr algn="ctr"/>
            <a:r>
              <a:rPr lang="zh-CN" altLang="en-US" sz="2000"/>
              <a:t>洞庭之东江水西，帘旌不动夕阳迟。</a:t>
            </a:r>
            <a:endParaRPr lang="zh-CN" altLang="en-US" sz="2000"/>
          </a:p>
          <a:p>
            <a:pPr algn="ctr"/>
            <a:r>
              <a:rPr lang="zh-CN" altLang="en-US" sz="2000"/>
              <a:t>登临吴蜀横分地，徙倚湖山欲暮时。</a:t>
            </a:r>
            <a:endParaRPr lang="zh-CN" altLang="en-US" sz="2000"/>
          </a:p>
          <a:p>
            <a:pPr algn="ctr"/>
            <a:r>
              <a:rPr lang="zh-CN" altLang="en-US" sz="2000"/>
              <a:t>万里来游还望远，三年多难更凭危。</a:t>
            </a:r>
            <a:endParaRPr lang="zh-CN" altLang="en-US" sz="2000"/>
          </a:p>
          <a:p>
            <a:pPr algn="ctr"/>
            <a:r>
              <a:rPr lang="zh-CN" altLang="en-US" sz="2000"/>
              <a:t>白头吊古风霜里，老木沧波无限悲。</a:t>
            </a:r>
            <a:endParaRPr lang="zh-CN" altLang="en-US" sz="2000"/>
          </a:p>
          <a:p>
            <a:r>
              <a:rPr lang="zh-CN" altLang="en-US" sz="2000"/>
              <a:t>从题材或写作内容角度看，下列说法</a:t>
            </a:r>
            <a:r>
              <a:rPr lang="zh-CN" altLang="en-US" sz="2000">
                <a:highlight>
                  <a:srgbClr val="FFFF00"/>
                </a:highlight>
              </a:rPr>
              <a:t>最不正确</a:t>
            </a:r>
            <a:r>
              <a:rPr lang="zh-CN" altLang="en-US" sz="2000"/>
              <a:t>的一项是（</a:t>
            </a:r>
            <a:r>
              <a:rPr lang="zh-CN" altLang="en-US" sz="2000">
                <a:solidFill>
                  <a:srgbClr val="FF0000"/>
                </a:solidFill>
              </a:rPr>
              <a:t>  D</a:t>
            </a:r>
            <a:r>
              <a:rPr lang="zh-CN" altLang="en-US" sz="2000"/>
              <a:t>  ）。（1分）</a:t>
            </a:r>
            <a:endParaRPr lang="zh-CN" altLang="en-US" sz="2000"/>
          </a:p>
          <a:p>
            <a:r>
              <a:rPr lang="zh-CN" altLang="en-US" sz="2000"/>
              <a:t>A.写景抒情        B.羁旅生活        </a:t>
            </a:r>
            <a:endParaRPr lang="zh-CN" altLang="en-US" sz="2000"/>
          </a:p>
          <a:p>
            <a:r>
              <a:rPr lang="zh-CN" altLang="en-US" sz="2000"/>
              <a:t>C.凭吊怀古        D.送别</a:t>
            </a:r>
            <a:endParaRPr lang="zh-CN" alt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5316855" y="4428490"/>
            <a:ext cx="6874510" cy="1950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从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标题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来看，这是一首登高诗，登高见景抒情，“洞庭之东江水西，帘旌不动夕阳迟”描写日暮凄迷之景，“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登临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吴蜀横分地”写古战场仿佛出现眼前，点明本诗是凭吊怀古诗，又从此生发“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徙”“万里”“三年”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的羁旅之苦。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grpSp>
        <p:nvGrpSpPr>
          <p:cNvPr id="27" name="稻壳儿_答辩小姐姐作品_8"/>
          <p:cNvGrpSpPr/>
          <p:nvPr/>
        </p:nvGrpSpPr>
        <p:grpSpPr>
          <a:xfrm>
            <a:off x="5316220" y="1338580"/>
            <a:ext cx="2050415" cy="829945"/>
            <a:chOff x="3866082" y="713275"/>
            <a:chExt cx="4074281" cy="82994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554706" y="713275"/>
              <a:ext cx="269703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青浦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1" name="稻壳儿_答辩小姐姐作品_3"/>
          <p:cNvSpPr/>
          <p:nvPr/>
        </p:nvSpPr>
        <p:spPr>
          <a:xfrm>
            <a:off x="547370" y="304800"/>
            <a:ext cx="1428115" cy="6407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heavy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 txBox="1"/>
          <p:nvPr/>
        </p:nvSpPr>
        <p:spPr>
          <a:xfrm>
            <a:off x="906145" y="3726180"/>
            <a:ext cx="511111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 flip="none" rotWithShape="1">
                  <a:gsLst>
                    <a:gs pos="100000">
                      <a:srgbClr val="CD34FB"/>
                    </a:gs>
                    <a:gs pos="5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Aaargh" panose="000004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依据题材，本诗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cs typeface="+mn-ea"/>
                <a:sym typeface="+mn-lt"/>
              </a:rPr>
              <a:t>不能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归入下列类别的一项是（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 D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  ）。（1分）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A.写景诗    B.怀古诗     C.羁旅诗     D.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游仙诗</a:t>
            </a:r>
            <a:endParaRPr kumimoji="0" lang="zh-CN" alt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13690" y="1369060"/>
            <a:ext cx="2232660" cy="829945"/>
            <a:chOff x="3866082" y="713275"/>
            <a:chExt cx="4074281" cy="856148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856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杨浦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06145" y="1569720"/>
            <a:ext cx="4632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松滋渡望峡中</a:t>
            </a:r>
            <a:endParaRPr lang="zh-CN" altLang="en-US" sz="2000"/>
          </a:p>
          <a:p>
            <a:pPr algn="ctr"/>
            <a:r>
              <a:rPr lang="zh-CN" altLang="en-US" sz="2000"/>
              <a:t>（唐）刘禹锡</a:t>
            </a:r>
            <a:endParaRPr lang="zh-CN" altLang="en-US" sz="2000"/>
          </a:p>
          <a:p>
            <a:pPr algn="ctr"/>
            <a:r>
              <a:rPr lang="zh-CN" altLang="en-US" sz="2000"/>
              <a:t>渡头轻雨洒寒梅，云际溶溶雪水来。</a:t>
            </a:r>
            <a:endParaRPr lang="zh-CN" altLang="en-US" sz="2000"/>
          </a:p>
          <a:p>
            <a:pPr algn="ctr"/>
            <a:r>
              <a:rPr lang="zh-CN" altLang="en-US" sz="2000"/>
              <a:t>梦渚草长迷楚望，夷陵土黑有秦灰。</a:t>
            </a:r>
            <a:endParaRPr lang="zh-CN" altLang="en-US" sz="2000"/>
          </a:p>
          <a:p>
            <a:pPr algn="ctr"/>
            <a:r>
              <a:rPr lang="zh-CN" altLang="en-US" sz="2000"/>
              <a:t> 巴人泪应猿声落，蜀客船从鸟道回。</a:t>
            </a:r>
            <a:endParaRPr lang="zh-CN" altLang="en-US" sz="2000"/>
          </a:p>
          <a:p>
            <a:pPr algn="ctr"/>
            <a:r>
              <a:rPr lang="zh-CN" altLang="en-US" sz="2000"/>
              <a:t>十二碧峰何处所，永安宫外是荒台。</a:t>
            </a:r>
            <a:endParaRPr lang="zh-CN" altLang="en-US" sz="2000"/>
          </a:p>
        </p:txBody>
      </p:sp>
      <p:sp>
        <p:nvSpPr>
          <p:cNvPr id="31" name="稻壳儿_答辩小姐姐作品_3"/>
          <p:cNvSpPr/>
          <p:nvPr/>
        </p:nvSpPr>
        <p:spPr>
          <a:xfrm>
            <a:off x="356235" y="369570"/>
            <a:ext cx="1506220" cy="70231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2400">
                <a:cs typeface="+mn-ea"/>
                <a:sym typeface="+mn-lt"/>
              </a:rPr>
              <a:t> </a:t>
            </a: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9635" y="1689100"/>
            <a:ext cx="59099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结合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标题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可知诗人身处异乡，是羁旅诗;诗歌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  <a:p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一二两联选取了“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渡头”“轻雨”“寒梅”“云”“草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”等意象，属于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写景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诗，三四句“梦渚草长迷楚望，夷陵土黑有秦灰”写身临楚地而回忆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楚国旧事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，极写小洲上青草生长繁茂，以致模糊了诗人的视线。诗人在这里并不.仅仅是追叙史事，而是以山川为见证，抒发了对历史兴亡的无限感慨，本诗也属于怀古诗。故选: D。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5" name="稻壳儿_答辩小姐姐作品_2"/>
          <p:cNvSpPr/>
          <p:nvPr/>
        </p:nvSpPr>
        <p:spPr>
          <a:xfrm>
            <a:off x="4255770" y="5017770"/>
            <a:ext cx="3397885" cy="693420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heavy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遨游仙境为主题的诗歌</a:t>
            </a: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1" name="稻壳儿_答辩小姐姐作品_3"/>
          <p:cNvSpPr/>
          <p:nvPr/>
        </p:nvSpPr>
        <p:spPr>
          <a:xfrm>
            <a:off x="266700" y="304800"/>
            <a:ext cx="3008630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体裁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sz="3600">
                <a:ea typeface="宋体" panose="02010600030101010101" pitchFamily="2" charset="-122"/>
                <a:cs typeface="+mn-ea"/>
                <a:sym typeface="+mn-lt"/>
              </a:rPr>
              <a:t>诗</a:t>
            </a:r>
            <a:endParaRPr lang="zh-CN" sz="3600"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2722" b="58027"/>
          <a:stretch>
            <a:fillRect/>
          </a:stretch>
        </p:blipFill>
        <p:spPr>
          <a:xfrm>
            <a:off x="0" y="1579245"/>
            <a:ext cx="11946890" cy="4322445"/>
          </a:xfrm>
          <a:prstGeom prst="rect">
            <a:avLst/>
          </a:prstGeom>
        </p:spPr>
      </p:pic>
      <p:sp>
        <p:nvSpPr>
          <p:cNvPr id="6" name="稻壳儿_答辩小姐姐作品_2"/>
          <p:cNvSpPr/>
          <p:nvPr/>
        </p:nvSpPr>
        <p:spPr>
          <a:xfrm>
            <a:off x="1654810" y="2912110"/>
            <a:ext cx="2593975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稻壳儿_答辩小姐姐作品_2"/>
          <p:cNvSpPr/>
          <p:nvPr/>
        </p:nvSpPr>
        <p:spPr>
          <a:xfrm>
            <a:off x="10668000" y="4690110"/>
            <a:ext cx="1122680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稻壳儿_答辩小姐姐作品_2"/>
          <p:cNvSpPr/>
          <p:nvPr/>
        </p:nvSpPr>
        <p:spPr>
          <a:xfrm>
            <a:off x="4565015" y="5600065"/>
            <a:ext cx="3747770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稻壳儿_答辩小姐姐作品_2"/>
          <p:cNvSpPr/>
          <p:nvPr/>
        </p:nvSpPr>
        <p:spPr>
          <a:xfrm>
            <a:off x="433705" y="5182235"/>
            <a:ext cx="1875155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41836" b="27477"/>
          <a:stretch>
            <a:fillRect/>
          </a:stretch>
        </p:blipFill>
        <p:spPr>
          <a:xfrm>
            <a:off x="-96520" y="1443990"/>
            <a:ext cx="12385675" cy="3187700"/>
          </a:xfrm>
          <a:prstGeom prst="rect">
            <a:avLst/>
          </a:prstGeom>
        </p:spPr>
      </p:pic>
      <p:sp>
        <p:nvSpPr>
          <p:cNvPr id="31" name="稻壳儿_答辩小姐姐作品_3"/>
          <p:cNvSpPr/>
          <p:nvPr/>
        </p:nvSpPr>
        <p:spPr>
          <a:xfrm>
            <a:off x="266700" y="304800"/>
            <a:ext cx="3008630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体裁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3600">
                <a:ea typeface="宋体" panose="02010600030101010101" pitchFamily="2" charset="-122"/>
                <a:cs typeface="+mn-ea"/>
                <a:sym typeface="+mn-lt"/>
              </a:rPr>
              <a:t>词</a:t>
            </a:r>
            <a:endParaRPr lang="zh-CN" altLang="en-US" sz="360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稻壳儿_答辩小姐姐作品_2"/>
          <p:cNvSpPr/>
          <p:nvPr/>
        </p:nvSpPr>
        <p:spPr>
          <a:xfrm>
            <a:off x="942340" y="1531620"/>
            <a:ext cx="4668520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稻壳儿_答辩小姐姐作品_2"/>
          <p:cNvSpPr/>
          <p:nvPr/>
        </p:nvSpPr>
        <p:spPr>
          <a:xfrm>
            <a:off x="3275330" y="3004185"/>
            <a:ext cx="2679700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72231"/>
          <a:stretch>
            <a:fillRect/>
          </a:stretch>
        </p:blipFill>
        <p:spPr>
          <a:xfrm>
            <a:off x="266700" y="1248410"/>
            <a:ext cx="11370310" cy="3143885"/>
          </a:xfrm>
          <a:prstGeom prst="rect">
            <a:avLst/>
          </a:prstGeom>
        </p:spPr>
      </p:pic>
      <p:sp>
        <p:nvSpPr>
          <p:cNvPr id="31" name="稻壳儿_答辩小姐姐作品_3"/>
          <p:cNvSpPr/>
          <p:nvPr/>
        </p:nvSpPr>
        <p:spPr>
          <a:xfrm>
            <a:off x="266700" y="304800"/>
            <a:ext cx="3008630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体裁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3600">
                <a:ea typeface="宋体" panose="02010600030101010101" pitchFamily="2" charset="-122"/>
                <a:cs typeface="+mn-ea"/>
                <a:sym typeface="+mn-lt"/>
              </a:rPr>
              <a:t>曲</a:t>
            </a:r>
            <a:endParaRPr lang="zh-CN" altLang="en-US" sz="3600"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77620" y="4392295"/>
            <a:ext cx="2092325" cy="2369049"/>
            <a:chOff x="9992" y="3408"/>
            <a:chExt cx="4722" cy="5065"/>
          </a:xfrm>
        </p:grpSpPr>
        <p:sp>
          <p:nvSpPr>
            <p:cNvPr id="10" name="稻壳儿_答辩小姐姐作品_2"/>
            <p:cNvSpPr/>
            <p:nvPr/>
          </p:nvSpPr>
          <p:spPr>
            <a:xfrm>
              <a:off x="10414" y="4118"/>
              <a:ext cx="4300" cy="3269"/>
            </a:xfrm>
            <a:prstGeom prst="roundRect">
              <a:avLst>
                <a:gd name="adj" fmla="val 5221"/>
              </a:avLst>
            </a:prstGeom>
            <a:solidFill>
              <a:schemeClr val="bg1"/>
            </a:solidFill>
            <a:ln w="12700">
              <a:solidFill>
                <a:srgbClr val="4D7F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03" y="4593"/>
              <a:ext cx="4121" cy="3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【宫调】</a:t>
              </a:r>
              <a:endParaRPr lang="zh-CN" altLang="en-US" sz="2800"/>
            </a:p>
            <a:p>
              <a:r>
                <a:rPr lang="en-US" altLang="zh-CN" sz="2800"/>
                <a:t>    </a:t>
              </a:r>
              <a:r>
                <a:rPr lang="zh-CN" altLang="en-US" sz="2800"/>
                <a:t>曲牌</a:t>
              </a:r>
              <a:endParaRPr lang="zh-CN" altLang="en-US" sz="2800"/>
            </a:p>
            <a:p>
              <a:r>
                <a:rPr lang="en-US" altLang="zh-CN" sz="2800"/>
                <a:t>    </a:t>
              </a:r>
              <a:r>
                <a:rPr lang="zh-CN" altLang="en-US" sz="2800"/>
                <a:t>题目</a:t>
              </a:r>
              <a:endParaRPr lang="zh-CN" altLang="en-US" sz="2800"/>
            </a:p>
            <a:p>
              <a:endParaRPr lang="zh-CN" altLang="en-US" sz="2800"/>
            </a:p>
          </p:txBody>
        </p:sp>
        <p:sp>
          <p:nvSpPr>
            <p:cNvPr id="12" name="稻壳儿_答辩小姐姐作品_4"/>
            <p:cNvSpPr/>
            <p:nvPr/>
          </p:nvSpPr>
          <p:spPr>
            <a:xfrm>
              <a:off x="9992" y="3408"/>
              <a:ext cx="1219" cy="1185"/>
            </a:xfrm>
            <a:prstGeom prst="ellipse">
              <a:avLst/>
            </a:prstGeom>
            <a:solidFill>
              <a:srgbClr val="4D7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曲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76825" y="5274945"/>
            <a:ext cx="4306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【越调】天净沙·秋</a:t>
            </a:r>
            <a:endParaRPr lang="zh-CN" altLang="en-US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902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 txBox="1"/>
          <p:nvPr/>
        </p:nvSpPr>
        <p:spPr>
          <a:xfrm>
            <a:off x="3352800" y="3730625"/>
            <a:ext cx="49758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 flip="none" rotWithShape="1">
                  <a:gsLst>
                    <a:gs pos="100000">
                      <a:srgbClr val="CD34FB"/>
                    </a:gs>
                    <a:gs pos="5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Aaargh" panose="000004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某同学想收录此作，可以编录此作的一书是（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）。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</a:t>
            </a: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．《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介甫古体诗》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B．《半山格律诗选》 C．《临川长短句》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D．《王荆公辞赋选》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917575" y="1095375"/>
            <a:ext cx="1921510" cy="829945"/>
            <a:chOff x="3866082" y="713275"/>
            <a:chExt cx="4074281" cy="809368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80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奉贤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582035" y="1346200"/>
            <a:ext cx="45173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予求守江阴未得酬昌叔忆阴见及之作</a:t>
            </a:r>
            <a:endParaRPr lang="zh-CN" altLang="en-US" sz="2000"/>
          </a:p>
          <a:p>
            <a:pPr algn="ctr"/>
            <a:r>
              <a:rPr lang="zh-CN" altLang="en-US" sz="2000"/>
              <a:t>（北宋）王安石</a:t>
            </a:r>
            <a:endParaRPr lang="zh-CN" altLang="en-US" sz="2000"/>
          </a:p>
          <a:p>
            <a:pPr algn="ctr"/>
            <a:r>
              <a:rPr lang="zh-CN" altLang="en-US" sz="2000"/>
              <a:t>黄田港北水如天，万里风樯看贾船。</a:t>
            </a:r>
            <a:endParaRPr lang="zh-CN" altLang="en-US" sz="2000"/>
          </a:p>
          <a:p>
            <a:pPr algn="ctr"/>
            <a:r>
              <a:rPr lang="zh-CN" altLang="en-US" sz="2000"/>
              <a:t>海外珠犀常入市，人间鱼蟹不论钱。</a:t>
            </a:r>
            <a:endParaRPr lang="zh-CN" altLang="en-US" sz="2000"/>
          </a:p>
          <a:p>
            <a:pPr algn="ctr"/>
            <a:r>
              <a:rPr lang="zh-CN" altLang="en-US" sz="2000"/>
              <a:t>高亭笑语如昨日，末路尘沙非少年。</a:t>
            </a:r>
            <a:endParaRPr lang="zh-CN" altLang="en-US" sz="2000"/>
          </a:p>
          <a:p>
            <a:pPr algn="ctr"/>
            <a:r>
              <a:rPr lang="zh-CN" altLang="en-US" sz="2000"/>
              <a:t>强乞一官终未得，只君同病肯相怜。</a:t>
            </a:r>
            <a:endParaRPr lang="zh-CN" altLang="en-US" sz="2000"/>
          </a:p>
        </p:txBody>
      </p:sp>
      <p:sp>
        <p:nvSpPr>
          <p:cNvPr id="31" name="稻壳儿_答辩小姐姐作品_3"/>
          <p:cNvSpPr/>
          <p:nvPr/>
        </p:nvSpPr>
        <p:spPr>
          <a:xfrm>
            <a:off x="266700" y="304800"/>
            <a:ext cx="1418590" cy="66802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体裁</a:t>
            </a:r>
            <a:endParaRPr lang="zh-CN" altLang="en-US" sz="2400"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0880" y="1289685"/>
            <a:ext cx="4796155" cy="3775075"/>
            <a:chOff x="494" y="2029"/>
            <a:chExt cx="7553" cy="5945"/>
          </a:xfrm>
        </p:grpSpPr>
        <p:grpSp>
          <p:nvGrpSpPr>
            <p:cNvPr id="20" name="稻壳儿_答辩小姐姐作品_8"/>
            <p:cNvGrpSpPr/>
            <p:nvPr/>
          </p:nvGrpSpPr>
          <p:grpSpPr>
            <a:xfrm>
              <a:off x="494" y="2029"/>
              <a:ext cx="2410" cy="510"/>
              <a:chOff x="3700718" y="782490"/>
              <a:chExt cx="4239645" cy="323899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3700718" y="782490"/>
                <a:ext cx="4112983" cy="32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18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金山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94" y="2499"/>
              <a:ext cx="7553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归 洛 道 中</a:t>
              </a:r>
              <a:endParaRPr lang="zh-CN" altLang="en-US" sz="2000"/>
            </a:p>
            <a:p>
              <a:pPr algn="ctr"/>
              <a:r>
                <a:rPr lang="zh-CN" altLang="en-US" sz="2000"/>
                <a:t>(宋）陈与义</a:t>
              </a:r>
              <a:endParaRPr lang="zh-CN" altLang="en-US" sz="2000"/>
            </a:p>
            <a:p>
              <a:pPr algn="ctr"/>
              <a:r>
                <a:rPr lang="zh-CN" altLang="en-US" sz="2000"/>
                <a:t>洛阳城边风起沙，征衫岁岁负年华。</a:t>
              </a:r>
              <a:endParaRPr lang="zh-CN" altLang="en-US" sz="2000"/>
            </a:p>
            <a:p>
              <a:pPr algn="ctr"/>
              <a:r>
                <a:rPr lang="zh-CN" altLang="en-US" sz="2000"/>
                <a:t>归途忽践杨柳影，春事已到芜菁花。</a:t>
              </a:r>
              <a:endParaRPr lang="zh-CN" altLang="en-US" sz="2000"/>
            </a:p>
            <a:p>
              <a:pPr algn="ctr"/>
              <a:r>
                <a:rPr lang="zh-CN" altLang="en-US" sz="2000"/>
                <a:t>道路无穷几倾毂，牛羊既饱各知家。</a:t>
              </a:r>
              <a:endParaRPr lang="zh-CN" altLang="en-US" sz="2000"/>
            </a:p>
            <a:p>
              <a:pPr algn="ctr"/>
              <a:r>
                <a:rPr lang="zh-CN" altLang="en-US" sz="2000"/>
                <a:t>人生扰扰成底事，马上哦诗日又斜。</a:t>
              </a:r>
              <a:endParaRPr lang="zh-CN" altLang="en-US" sz="2000"/>
            </a:p>
            <a:p>
              <a:pPr algn="l"/>
              <a:endParaRPr lang="zh-CN" altLang="en-US" sz="2000"/>
            </a:p>
            <a:p>
              <a:pPr algn="l"/>
              <a:r>
                <a:rPr lang="zh-CN" altLang="en-US" sz="2000"/>
                <a:t>这首诗共有几个字押韵？正确的一项是（ </a:t>
              </a:r>
              <a:r>
                <a:rPr lang="zh-CN" altLang="en-US" sz="2000">
                  <a:solidFill>
                    <a:srgbClr val="FF0000"/>
                  </a:solidFill>
                </a:rPr>
                <a:t>C</a:t>
              </a:r>
              <a:r>
                <a:rPr lang="zh-CN" altLang="en-US" sz="2000"/>
                <a:t> ）（1分）</a:t>
              </a:r>
              <a:endParaRPr lang="zh-CN" altLang="en-US" sz="2000"/>
            </a:p>
            <a:p>
              <a:pPr algn="l"/>
              <a:r>
                <a:rPr lang="zh-CN" altLang="en-US" sz="2000"/>
                <a:t>A.3个  B. 4个  C. 5个  D. 6个</a:t>
              </a:r>
              <a:endParaRPr lang="zh-CN" altLang="en-US" sz="2000"/>
            </a:p>
            <a:p>
              <a:pPr algn="l"/>
              <a:endParaRPr lang="zh-CN" altLang="en-US" sz="2000"/>
            </a:p>
          </p:txBody>
        </p:sp>
      </p:grpSp>
      <p:sp>
        <p:nvSpPr>
          <p:cNvPr id="31" name="稻壳儿_答辩小姐姐作品_3"/>
          <p:cNvSpPr/>
          <p:nvPr/>
        </p:nvSpPr>
        <p:spPr>
          <a:xfrm>
            <a:off x="313690" y="304800"/>
            <a:ext cx="146875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押韵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7995" y="1451610"/>
            <a:ext cx="35426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/>
              <a:t>送蔡侍御赴上都</a:t>
            </a:r>
            <a:endParaRPr lang="zh-CN" altLang="en-US" sz="2000"/>
          </a:p>
          <a:p>
            <a:pPr algn="ctr">
              <a:buClrTx/>
              <a:buSzTx/>
              <a:buFontTx/>
            </a:pPr>
            <a:r>
              <a:rPr lang="zh-CN" altLang="en-US" sz="2000"/>
              <a:t>(唐) 刘长卿</a:t>
            </a:r>
            <a:endParaRPr lang="zh-CN" altLang="en-US" sz="2000"/>
          </a:p>
          <a:p>
            <a:pPr algn="ctr">
              <a:buClrTx/>
              <a:buSzTx/>
              <a:buFontTx/>
            </a:pPr>
            <a:r>
              <a:rPr lang="zh-CN" altLang="en-US" sz="2000"/>
              <a:t>迟迟立驷马，久客恋潇湘。</a:t>
            </a:r>
            <a:endParaRPr lang="zh-CN" altLang="en-US" sz="2000"/>
          </a:p>
          <a:p>
            <a:pPr algn="ctr">
              <a:buClrTx/>
              <a:buSzTx/>
              <a:buFontTx/>
            </a:pPr>
            <a:r>
              <a:rPr lang="zh-CN" altLang="en-US" sz="2000"/>
              <a:t>明日谁同路，新年独到乡。</a:t>
            </a:r>
            <a:endParaRPr lang="zh-CN" altLang="en-US" sz="2000"/>
          </a:p>
          <a:p>
            <a:pPr algn="ctr">
              <a:buClrTx/>
              <a:buSzTx/>
              <a:buFontTx/>
            </a:pPr>
            <a:r>
              <a:rPr lang="zh-CN" altLang="en-US" sz="2000"/>
              <a:t>孤烟向驿远，积雪去关长。</a:t>
            </a:r>
            <a:endParaRPr lang="zh-CN" altLang="en-US" sz="2000"/>
          </a:p>
          <a:p>
            <a:pPr algn="ctr">
              <a:buClrTx/>
              <a:buSzTx/>
              <a:buFontTx/>
            </a:pPr>
            <a:r>
              <a:rPr lang="zh-CN" altLang="en-US" sz="2000"/>
              <a:t> 秦地看春色，南枝不可忘。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6519545" y="3472815"/>
            <a:ext cx="4676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这首诗共有几个字押韵？正确的一项是（</a:t>
            </a:r>
            <a:r>
              <a:rPr lang="zh-CN" altLang="en-US" sz="2000">
                <a:solidFill>
                  <a:srgbClr val="FF0000"/>
                </a:solidFill>
              </a:rPr>
              <a:t> C</a:t>
            </a:r>
            <a:r>
              <a:rPr lang="zh-CN" altLang="en-US" sz="2000"/>
              <a:t> ）（1分）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A.两个  B. 三个  C. 四个  D. 五个</a:t>
            </a:r>
            <a:endParaRPr lang="zh-CN" altLang="en-US"/>
          </a:p>
        </p:txBody>
      </p:sp>
      <p:grpSp>
        <p:nvGrpSpPr>
          <p:cNvPr id="13" name="稻壳儿_答辩小姐姐作品_8"/>
          <p:cNvGrpSpPr/>
          <p:nvPr/>
        </p:nvGrpSpPr>
        <p:grpSpPr>
          <a:xfrm>
            <a:off x="6001385" y="937895"/>
            <a:ext cx="2154555" cy="829945"/>
            <a:chOff x="3866082" y="713275"/>
            <a:chExt cx="4074281" cy="86061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554706" y="713275"/>
              <a:ext cx="2697032" cy="86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18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松江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一模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972945" y="4879975"/>
            <a:ext cx="7584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一般律诗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二、四、六、八句押韵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，第一句可押可不押。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6035" y="5516880"/>
            <a:ext cx="24047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本首第一句押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2045" y="5509895"/>
            <a:ext cx="24047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rPr>
              <a:t>本首第一句不押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29" name="稻壳儿_答辩小姐姐作品_2"/>
          <p:cNvSpPr/>
          <p:nvPr/>
        </p:nvSpPr>
        <p:spPr>
          <a:xfrm>
            <a:off x="1903095" y="4859655"/>
            <a:ext cx="7200265" cy="516890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902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3690" y="1219200"/>
            <a:ext cx="4796155" cy="3536950"/>
            <a:chOff x="494" y="1920"/>
            <a:chExt cx="7553" cy="5570"/>
          </a:xfrm>
        </p:grpSpPr>
        <p:grpSp>
          <p:nvGrpSpPr>
            <p:cNvPr id="20" name="稻壳儿_答辩小姐姐作品_8"/>
            <p:cNvGrpSpPr/>
            <p:nvPr/>
          </p:nvGrpSpPr>
          <p:grpSpPr>
            <a:xfrm>
              <a:off x="588" y="1920"/>
              <a:ext cx="2762" cy="1888"/>
              <a:chOff x="3866082" y="713275"/>
              <a:chExt cx="4858879" cy="1199157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553925" y="713275"/>
                <a:ext cx="4171036" cy="11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21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宝山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94" y="2499"/>
              <a:ext cx="7553" cy="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春阴    </a:t>
              </a:r>
              <a:endParaRPr lang="zh-CN" altLang="en-US" sz="2000"/>
            </a:p>
            <a:p>
              <a:pPr algn="ctr"/>
              <a:r>
                <a:rPr lang="zh-CN" altLang="en-US" sz="2000"/>
                <a:t>（南宋）陆游</a:t>
              </a:r>
              <a:endParaRPr lang="zh-CN" altLang="en-US" sz="2000"/>
            </a:p>
            <a:p>
              <a:pPr algn="ctr"/>
              <a:r>
                <a:rPr lang="zh-CN" altLang="en-US" sz="2000"/>
                <a:t>老境三年病，新春十日阴。</a:t>
              </a:r>
              <a:endParaRPr lang="zh-CN" altLang="en-US" sz="2000"/>
            </a:p>
            <a:p>
              <a:pPr algn="ctr"/>
              <a:r>
                <a:rPr lang="zh-CN" altLang="en-US" sz="2000"/>
                <a:t>孤舟镜湖客，万里玉关心。</a:t>
              </a:r>
              <a:endParaRPr lang="zh-CN" altLang="en-US" sz="2000"/>
            </a:p>
            <a:p>
              <a:pPr algn="ctr"/>
              <a:r>
                <a:rPr lang="zh-CN" altLang="en-US" sz="2000"/>
                <a:t>出岫云多态，呼风鸟独吟。</a:t>
              </a:r>
              <a:endParaRPr lang="zh-CN" altLang="en-US" sz="2000"/>
            </a:p>
            <a:p>
              <a:pPr algn="ctr"/>
              <a:r>
                <a:rPr lang="zh-CN" altLang="en-US" sz="2000"/>
                <a:t>读书惟恐尽，倾酒却愁深。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l"/>
              <a:r>
                <a:rPr lang="zh-CN" altLang="en-US" sz="2000"/>
                <a:t>诗共有几联对仗？下列说法正确的一项是（  </a:t>
              </a:r>
              <a:r>
                <a:rPr lang="zh-CN" altLang="en-US" sz="2000">
                  <a:solidFill>
                    <a:srgbClr val="FF0000"/>
                  </a:solidFill>
                </a:rPr>
                <a:t>D</a:t>
              </a:r>
              <a:r>
                <a:rPr lang="zh-CN" altLang="en-US" sz="2000"/>
                <a:t>  ）。（1分） </a:t>
              </a:r>
              <a:endParaRPr lang="zh-CN" altLang="en-US" sz="2000"/>
            </a:p>
            <a:p>
              <a:pPr algn="ctr"/>
              <a:r>
                <a:rPr lang="zh-CN" altLang="en-US" sz="2000"/>
                <a:t>A.一联       B.两联       C.三联          D.四联</a:t>
              </a:r>
              <a:endParaRPr lang="zh-CN" altLang="en-US" sz="2000"/>
            </a:p>
          </p:txBody>
        </p:sp>
      </p:grpSp>
      <p:sp>
        <p:nvSpPr>
          <p:cNvPr id="31" name="稻壳儿_答辩小姐姐作品_3"/>
          <p:cNvSpPr/>
          <p:nvPr/>
        </p:nvSpPr>
        <p:spPr>
          <a:xfrm>
            <a:off x="313690" y="304800"/>
            <a:ext cx="146875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对偶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7115" y="1672590"/>
            <a:ext cx="56876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早春南征寄洛中诸友</a:t>
            </a:r>
            <a:endParaRPr lang="zh-CN" altLang="en-US" sz="2000"/>
          </a:p>
          <a:p>
            <a:pPr algn="ctr"/>
            <a:r>
              <a:rPr lang="zh-CN" altLang="en-US" sz="2000"/>
              <a:t>（宋）欧阳修</a:t>
            </a:r>
            <a:endParaRPr lang="zh-CN" altLang="en-US" sz="2000"/>
          </a:p>
          <a:p>
            <a:pPr algn="ctr"/>
            <a:r>
              <a:rPr lang="zh-CN" altLang="en-US" sz="2000"/>
              <a:t>楚色穷千里，行人何苦赊。</a:t>
            </a:r>
            <a:endParaRPr lang="zh-CN" altLang="en-US" sz="2000"/>
          </a:p>
          <a:p>
            <a:pPr algn="ctr"/>
            <a:r>
              <a:rPr lang="zh-CN" altLang="en-US" sz="2000"/>
              <a:t>芳林逢旅雁，候馆噪山鸦。</a:t>
            </a:r>
            <a:endParaRPr lang="zh-CN" altLang="en-US" sz="2000"/>
          </a:p>
          <a:p>
            <a:pPr algn="ctr"/>
            <a:r>
              <a:rPr lang="zh-CN" altLang="en-US" sz="2000"/>
              <a:t>春入河边草，花开水上槎。</a:t>
            </a:r>
            <a:endParaRPr lang="zh-CN" altLang="en-US" sz="2000"/>
          </a:p>
          <a:p>
            <a:pPr algn="ctr"/>
            <a:r>
              <a:rPr lang="zh-CN" altLang="en-US" sz="2000"/>
              <a:t>东风一樽酒，新岁独思家。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这首诗共有几联对仗？正确的一项是（ </a:t>
            </a:r>
            <a:r>
              <a:rPr lang="zh-CN" altLang="en-US" sz="2000">
                <a:solidFill>
                  <a:srgbClr val="FF0000"/>
                </a:solidFill>
              </a:rPr>
              <a:t>B </a:t>
            </a:r>
            <a:r>
              <a:rPr lang="zh-CN" altLang="en-US" sz="2000"/>
              <a:t>）（1分）</a:t>
            </a:r>
            <a:endParaRPr lang="zh-CN" altLang="en-US" sz="2000"/>
          </a:p>
          <a:p>
            <a:pPr algn="l"/>
            <a:r>
              <a:rPr lang="zh-CN" altLang="en-US" sz="2000"/>
              <a:t>A.一联  B. 两联  C. 三联  D. 四联</a:t>
            </a:r>
            <a:endParaRPr lang="zh-CN" altLang="en-US" sz="2000"/>
          </a:p>
          <a:p>
            <a:pPr algn="ctr"/>
            <a:endParaRPr lang="zh-CN" altLang="en-US" sz="2000"/>
          </a:p>
        </p:txBody>
      </p:sp>
      <p:sp>
        <p:nvSpPr>
          <p:cNvPr id="8" name="稻壳儿_答辩小姐姐作品_2"/>
          <p:cNvSpPr/>
          <p:nvPr/>
        </p:nvSpPr>
        <p:spPr>
          <a:xfrm>
            <a:off x="2127250" y="4892675"/>
            <a:ext cx="8182610" cy="1273175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1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格律诗对仗要求是，首联可对仗可不对仗，</a:t>
            </a:r>
            <a:r>
              <a:rPr kumimoji="0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颔联和颈联必须对仗</a:t>
            </a:r>
            <a:r>
              <a:rPr kumimoji="0" sz="21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，尾联一般不对仗。少数情况下，律诗会出现单联对仗的情况，也就是整首律诗只有一联对仗，这种情况下，对仗的一般是颈联。</a:t>
            </a:r>
            <a:endParaRPr kumimoji="0" sz="21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稻壳儿_答辩小姐姐作品_8"/>
          <p:cNvGrpSpPr/>
          <p:nvPr/>
        </p:nvGrpSpPr>
        <p:grpSpPr>
          <a:xfrm>
            <a:off x="5878830" y="1219835"/>
            <a:ext cx="2077085" cy="829945"/>
            <a:chOff x="3866082" y="713275"/>
            <a:chExt cx="4074281" cy="89947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554706" y="713275"/>
              <a:ext cx="2697032" cy="89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18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青浦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一模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-116205" y="1397000"/>
            <a:ext cx="12162790" cy="5046980"/>
            <a:chOff x="0" y="950"/>
            <a:chExt cx="19154" cy="7948"/>
          </a:xfrm>
        </p:grpSpPr>
        <p:pic>
          <p:nvPicPr>
            <p:cNvPr id="2" name="图片 1" descr="1"/>
            <p:cNvPicPr>
              <a:picLocks noChangeAspect="1"/>
            </p:cNvPicPr>
            <p:nvPr/>
          </p:nvPicPr>
          <p:blipFill>
            <a:blip r:embed="rId1"/>
            <a:srcRect l="232" t="-231" r="-232" b="58796"/>
            <a:stretch>
              <a:fillRect/>
            </a:stretch>
          </p:blipFill>
          <p:spPr>
            <a:xfrm>
              <a:off x="0" y="950"/>
              <a:ext cx="19155" cy="794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039" y="3464"/>
              <a:ext cx="1411" cy="754"/>
            </a:xfrm>
            <a:prstGeom prst="rect">
              <a:avLst/>
            </a:prstGeom>
            <a:noFill/>
            <a:ln w="76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</a:gradFill>
            </a:ln>
            <a:effectLst>
              <a:reflection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272" y="4218"/>
              <a:ext cx="3011" cy="754"/>
            </a:xfrm>
            <a:prstGeom prst="rect">
              <a:avLst/>
            </a:prstGeom>
            <a:noFill/>
            <a:ln w="76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</a:gradFill>
            </a:ln>
            <a:effectLst>
              <a:reflection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972" y="7148"/>
              <a:ext cx="7461" cy="754"/>
            </a:xfrm>
            <a:prstGeom prst="rect">
              <a:avLst/>
            </a:prstGeom>
            <a:noFill/>
            <a:ln w="76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</a:gradFill>
            </a:ln>
            <a:effectLst>
              <a:reflection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388745" y="198120"/>
            <a:ext cx="936498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高考古代诗歌阅读考纲解读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6015" y="4853940"/>
            <a:ext cx="4737735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 sz="3600">
              <a:solidFill>
                <a:schemeClr val="lt1"/>
              </a:solidFill>
              <a:latin typeface="+mn-lt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245110" y="0"/>
            <a:ext cx="8581390" cy="80518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风格</a:t>
            </a:r>
            <a:r>
              <a:rPr lang="en-US" altLang="zh-CN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——</a:t>
            </a:r>
            <a:r>
              <a:rPr lang="zh-CN" altLang="en-US" sz="3600">
                <a:ea typeface="宋体" panose="02010600030101010101" pitchFamily="2" charset="-122"/>
                <a:cs typeface="+mn-ea"/>
                <a:sym typeface="+mn-lt"/>
              </a:rPr>
              <a:t>司空图二十四诗品、钟嵘诗品</a:t>
            </a:r>
            <a:endParaRPr lang="zh-CN" altLang="en-US" sz="360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稻壳儿_答辩小姐姐作品_2"/>
          <p:cNvSpPr/>
          <p:nvPr/>
        </p:nvSpPr>
        <p:spPr>
          <a:xfrm>
            <a:off x="633730" y="805180"/>
            <a:ext cx="10054590" cy="2332355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司空图二十四诗品：</a:t>
            </a:r>
            <a:endParaRPr kumimoji="0" lang="zh-CN" sz="40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雄浑、冲淡、纤秾、沉著、高古、典雅、洗炼、劲健、绮丽、自然、含蓄、豪放、精神、缜密、疏野、清奇、委曲、实境、悲慨、形容、超诣、飘逸、旷达、流动</a:t>
            </a:r>
            <a:endParaRPr kumimoji="0" 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3905" y="3233420"/>
            <a:ext cx="10868025" cy="33534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1" u="sng">
                <a:latin typeface="Calibri" panose="020F0502020204030204" charset="0"/>
                <a:ea typeface="宋体" panose="02010600030101010101" pitchFamily="2" charset="-122"/>
              </a:rPr>
              <a:t>雄浑大用外腓，真体内充。反虚入浑，积健为雄。具备万物，横绝太空。荒荒油云，寥寥长风。超以象外，得其环中。持之匪强，来之无穷。</a:t>
            </a:r>
            <a:endParaRPr lang="zh-CN" sz="2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大用外腓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巨大功用庇护于外。腓，音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'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肥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'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，庇护。 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真体内充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纯真体质充实于内。形容雄浑之气包举诗文内外。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返虚入浑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返回至虚空浑沌境界。 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超以象外，得其环中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诗之意味气概已超越具局部具体物象，而得以实现其最大之自我完整世界。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环中，世界。 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持之匪强</a:t>
            </a:r>
            <a:r>
              <a:rPr lang="en-US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:</a:t>
            </a:r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并非勉强表现诗意。</a:t>
            </a:r>
            <a:endParaRPr lang="zh-CN" sz="20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sz="20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飞，非，下同。</a:t>
            </a:r>
            <a:endParaRPr lang="zh-CN" sz="20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06475" y="2306320"/>
            <a:ext cx="101790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宋徵士陶潜</a:t>
            </a:r>
            <a:endParaRPr lang="zh-CN" altLang="en-US" sz="2800"/>
          </a:p>
          <a:p>
            <a:r>
              <a:rPr lang="en-US" altLang="zh-CN" sz="2800" b="1" u="sng"/>
              <a:t>       </a:t>
            </a:r>
            <a:r>
              <a:rPr lang="zh-CN" altLang="en-US" sz="2800" b="1" u="sng"/>
              <a:t>其源出于应璩，又协左思风力。</a:t>
            </a:r>
            <a:r>
              <a:rPr lang="zh-CN" altLang="en-US" sz="2800" b="1" u="sng">
                <a:highlight>
                  <a:srgbClr val="FFFF00"/>
                </a:highlight>
              </a:rPr>
              <a:t>文体省净，殆无长语。笃意真古，辞兴婉惬。</a:t>
            </a:r>
            <a:r>
              <a:rPr lang="zh-CN" altLang="en-US" sz="2800" b="1" u="sng"/>
              <a:t>每观其文，想其人德。世叹其质直。至如"欢言醉春酒"、"日暮天无云"，风华清靡，岂直为田家语邪?古今</a:t>
            </a:r>
            <a:r>
              <a:rPr lang="zh-CN" altLang="en-US" sz="2800" b="1" u="sng">
                <a:highlight>
                  <a:srgbClr val="FFFF00"/>
                </a:highlight>
              </a:rPr>
              <a:t>隐逸诗人之宗</a:t>
            </a:r>
            <a:r>
              <a:rPr lang="zh-CN" altLang="en-US" sz="2800" b="1" u="sng"/>
              <a:t>也。</a:t>
            </a:r>
            <a:endParaRPr lang="zh-CN" altLang="en-US" sz="2800" b="1" u="sng"/>
          </a:p>
        </p:txBody>
      </p:sp>
      <p:sp>
        <p:nvSpPr>
          <p:cNvPr id="8" name="稻壳儿_答辩小姐姐作品_2"/>
          <p:cNvSpPr/>
          <p:nvPr/>
        </p:nvSpPr>
        <p:spPr>
          <a:xfrm>
            <a:off x="1141730" y="520065"/>
            <a:ext cx="8530590" cy="1040765"/>
          </a:xfrm>
          <a:prstGeom prst="roundRect">
            <a:avLst/>
          </a:prstGeom>
          <a:noFill/>
          <a:ln w="762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《</a:t>
            </a:r>
            <a:r>
              <a:rPr lang="en-US" sz="400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zh-CN" sz="40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诗品》</a:t>
            </a:r>
            <a:r>
              <a:rPr kumimoji="0" 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钟嵘：</a:t>
            </a:r>
            <a:r>
              <a: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lt"/>
              </a:rPr>
              <a:t>诗人独特的艺术风格</a:t>
            </a:r>
            <a:endParaRPr kumimoji="0" 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43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 txBox="1"/>
          <p:nvPr/>
        </p:nvSpPr>
        <p:spPr>
          <a:xfrm>
            <a:off x="313690" y="4580890"/>
            <a:ext cx="503682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 flip="none" rotWithShape="1">
                  <a:gsLst>
                    <a:gs pos="100000">
                      <a:srgbClr val="CD34FB"/>
                    </a:gs>
                    <a:gs pos="50000">
                      <a:srgbClr val="1D50F4"/>
                    </a:gs>
                    <a:gs pos="0">
                      <a:srgbClr val="28E5FD"/>
                    </a:gs>
                  </a:gsLst>
                  <a:lin ang="0" scaled="1"/>
                  <a:tileRect/>
                </a:gradFill>
                <a:latin typeface="Aaargh" panose="000004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下列对作品风格的评价，贴切的一项是（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A雄浑旷达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B清新飘逸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C清幽郁结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D洗练自然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13690" y="1338580"/>
            <a:ext cx="2138680" cy="829945"/>
            <a:chOff x="3866082" y="713275"/>
            <a:chExt cx="4074281" cy="829945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闵行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24155" y="1569720"/>
            <a:ext cx="611251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水调歌头</a:t>
            </a:r>
            <a:endParaRPr lang="zh-CN" altLang="en-US" sz="2000"/>
          </a:p>
          <a:p>
            <a:pPr algn="ctr"/>
            <a:r>
              <a:rPr lang="zh-CN" altLang="en-US" sz="2000"/>
              <a:t>（宋）葛长庚</a:t>
            </a:r>
            <a:endParaRPr lang="zh-CN" altLang="en-US" sz="2000"/>
          </a:p>
          <a:p>
            <a:pPr algn="l"/>
            <a:r>
              <a:rPr lang="zh-CN" altLang="en-US" sz="2000"/>
              <a:t>江上春山远，山下暮云长。相留相送，时见双燕语风樯。满目飞花万点，回首故人千里，</a:t>
            </a:r>
            <a:r>
              <a:rPr lang="zh-CN" altLang="en-US" sz="2400" b="1" u="sng">
                <a:solidFill>
                  <a:schemeClr val="accent2"/>
                </a:solidFill>
              </a:rPr>
              <a:t>把酒沃愁肠</a:t>
            </a:r>
            <a:r>
              <a:rPr lang="zh-CN" altLang="en-US" sz="2000"/>
              <a:t>。回雁峰前路，烟树正苍苍。</a:t>
            </a:r>
            <a:endParaRPr lang="zh-CN" altLang="en-US" sz="2000"/>
          </a:p>
          <a:p>
            <a:pPr algn="l"/>
            <a:r>
              <a:rPr lang="zh-CN" altLang="en-US" sz="2400" b="1" u="sng">
                <a:solidFill>
                  <a:schemeClr val="accent2"/>
                </a:solidFill>
              </a:rPr>
              <a:t>漏声残，灯焰短</a:t>
            </a:r>
            <a:r>
              <a:rPr lang="zh-CN" altLang="en-US" sz="2000"/>
              <a:t>，马蹄香。浮云飞絮，一身将影向潇湘。多少风前月下，迤逦天涯海角，魂梦亦</a:t>
            </a:r>
            <a:r>
              <a:rPr lang="zh-CN" altLang="en-US" sz="2400" b="1" u="sng">
                <a:solidFill>
                  <a:schemeClr val="accent2"/>
                </a:solidFill>
              </a:rPr>
              <a:t>凄凉</a:t>
            </a:r>
            <a:r>
              <a:rPr lang="zh-CN" altLang="en-US" sz="2000"/>
              <a:t>。又是</a:t>
            </a:r>
            <a:r>
              <a:rPr lang="zh-CN" altLang="en-US" sz="2400" b="1" u="sng">
                <a:solidFill>
                  <a:schemeClr val="accent2"/>
                </a:solidFill>
              </a:rPr>
              <a:t>春将暮</a:t>
            </a:r>
            <a:r>
              <a:rPr lang="zh-CN" altLang="en-US" sz="2000"/>
              <a:t>，无语对斜阳。</a:t>
            </a:r>
            <a:endParaRPr lang="zh-CN" altLang="en-US" sz="2000"/>
          </a:p>
        </p:txBody>
      </p:sp>
      <p:sp>
        <p:nvSpPr>
          <p:cNvPr id="31" name="稻壳儿_答辩小姐姐作品_3"/>
          <p:cNvSpPr/>
          <p:nvPr/>
        </p:nvSpPr>
        <p:spPr>
          <a:xfrm>
            <a:off x="224155" y="304800"/>
            <a:ext cx="1470660" cy="80518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风格</a:t>
            </a:r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36665" y="1109980"/>
            <a:ext cx="5565140" cy="4583430"/>
            <a:chOff x="494" y="1920"/>
            <a:chExt cx="7553" cy="7218"/>
          </a:xfrm>
        </p:grpSpPr>
        <p:sp>
          <p:nvSpPr>
            <p:cNvPr id="8" name="文本框 7"/>
            <p:cNvSpPr txBox="1"/>
            <p:nvPr/>
          </p:nvSpPr>
          <p:spPr>
            <a:xfrm>
              <a:off x="979" y="1920"/>
              <a:ext cx="153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4" y="2499"/>
              <a:ext cx="7553" cy="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秋怀（其二）</a:t>
              </a:r>
              <a:endParaRPr lang="zh-CN" altLang="en-US" sz="2000"/>
            </a:p>
            <a:p>
              <a:pPr algn="ctr"/>
              <a:r>
                <a:rPr lang="zh-CN" altLang="en-US" sz="2000"/>
                <a:t>孟郊〔唐代〕</a:t>
              </a:r>
              <a:endParaRPr lang="zh-CN" altLang="en-US" sz="2000"/>
            </a:p>
            <a:p>
              <a:pPr algn="ctr"/>
              <a:r>
                <a:rPr lang="zh-CN" altLang="en-US" sz="2000"/>
                <a:t>秋月颜色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冰</a:t>
              </a:r>
              <a:r>
                <a:rPr lang="zh-CN" altLang="en-US" sz="2000"/>
                <a:t>，老客志气单。</a:t>
              </a:r>
              <a:endParaRPr lang="zh-CN" altLang="en-US" sz="2000"/>
            </a:p>
            <a:p>
              <a:pPr algn="ctr"/>
              <a:r>
                <a:rPr lang="zh-CN" altLang="en-US" sz="2400" b="1" u="sng">
                  <a:solidFill>
                    <a:schemeClr val="accent2"/>
                  </a:solidFill>
                </a:rPr>
                <a:t>冷</a:t>
              </a:r>
              <a:r>
                <a:rPr lang="zh-CN" altLang="en-US" sz="2000"/>
                <a:t>露滴梦破，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峭</a:t>
              </a:r>
              <a:r>
                <a:rPr lang="zh-CN" altLang="en-US" sz="2000"/>
                <a:t>风梳骨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寒</a:t>
              </a:r>
              <a:r>
                <a:rPr lang="zh-CN" altLang="en-US" sz="2000"/>
                <a:t>。</a:t>
              </a:r>
              <a:endParaRPr lang="zh-CN" altLang="en-US" sz="2000"/>
            </a:p>
            <a:p>
              <a:pPr algn="ctr"/>
              <a:r>
                <a:rPr lang="zh-CN" altLang="en-US" sz="2000"/>
                <a:t>席上印病文，肠中转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愁</a:t>
              </a:r>
              <a:r>
                <a:rPr lang="zh-CN" altLang="en-US" sz="2000"/>
                <a:t>盘。</a:t>
              </a:r>
              <a:endParaRPr lang="zh-CN" altLang="en-US" sz="2000"/>
            </a:p>
            <a:p>
              <a:pPr algn="ctr"/>
              <a:r>
                <a:rPr lang="zh-CN" altLang="en-US" sz="2000"/>
                <a:t>疑怀无所凭，虚听多无端。</a:t>
              </a:r>
              <a:endParaRPr lang="zh-CN" altLang="en-US" sz="2000"/>
            </a:p>
            <a:p>
              <a:pPr algn="ctr"/>
              <a:r>
                <a:rPr lang="zh-CN" altLang="en-US" sz="2000"/>
                <a:t>梧桐枯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峥嵘</a:t>
              </a:r>
              <a:r>
                <a:rPr lang="zh-CN" altLang="en-US" sz="2000"/>
                <a:t>，声响如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哀</a:t>
              </a:r>
              <a:r>
                <a:rPr lang="zh-CN" altLang="en-US" sz="2000"/>
                <a:t>弹。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ctr"/>
              <a:endParaRPr lang="zh-CN" altLang="en-US" sz="2000"/>
            </a:p>
            <a:p>
              <a:pPr algn="l"/>
              <a:r>
                <a:rPr lang="zh-CN" altLang="en-US" sz="2000"/>
                <a:t>以下评价最适用于本诗的一项是（</a:t>
              </a:r>
              <a:r>
                <a:rPr lang="zh-CN" altLang="en-US" sz="2000">
                  <a:solidFill>
                    <a:srgbClr val="FF0000"/>
                  </a:solidFill>
                </a:rPr>
                <a:t>A</a:t>
              </a:r>
              <a:r>
                <a:rPr lang="zh-CN" altLang="en-US" sz="2000"/>
                <a:t>）。（2分）</a:t>
              </a:r>
              <a:endParaRPr lang="zh-CN" altLang="en-US" sz="2000"/>
            </a:p>
            <a:p>
              <a:pPr algn="ctr"/>
              <a:r>
                <a:rPr lang="zh-CN" altLang="en-US" sz="2000"/>
                <a:t>A </a:t>
              </a:r>
              <a:r>
                <a:rPr lang="zh-CN" altLang="en-US" sz="2000">
                  <a:solidFill>
                    <a:srgbClr val="FF0000"/>
                  </a:solidFill>
                  <a:highlight>
                    <a:srgbClr val="FFFF00"/>
                  </a:highlight>
                </a:rPr>
                <a:t>沉郁峭拔</a:t>
              </a:r>
              <a:r>
                <a:rPr lang="zh-CN" altLang="en-US" sz="2000"/>
                <a:t> B清新流畅 C </a:t>
              </a:r>
              <a:r>
                <a:rPr lang="zh-CN" altLang="en-US" sz="2000">
                  <a:highlight>
                    <a:srgbClr val="FFFF00"/>
                  </a:highlight>
                </a:rPr>
                <a:t>深沉</a:t>
              </a:r>
              <a:r>
                <a:rPr lang="zh-CN" altLang="en-US" sz="2000" u="sng">
                  <a:solidFill>
                    <a:srgbClr val="FF0000"/>
                  </a:solidFill>
                  <a:highlight>
                    <a:srgbClr val="FFFF00"/>
                  </a:highlight>
                </a:rPr>
                <a:t>刚劲</a:t>
              </a:r>
              <a:r>
                <a:rPr lang="en-US" altLang="zh-CN" sz="3200" u="sng">
                  <a:solidFill>
                    <a:srgbClr val="FF0000"/>
                  </a:solidFill>
                  <a:highlight>
                    <a:srgbClr val="FFFF00"/>
                  </a:highlight>
                </a:rPr>
                <a:t>x</a:t>
              </a:r>
              <a:r>
                <a:rPr lang="zh-CN" altLang="en-US" sz="3200">
                  <a:highlight>
                    <a:srgbClr val="FFFF00"/>
                  </a:highlight>
                </a:rPr>
                <a:t> </a:t>
              </a:r>
              <a:r>
                <a:rPr lang="zh-CN" altLang="en-US" sz="2000"/>
                <a:t>D含蓄委婉</a:t>
              </a:r>
              <a:endParaRPr lang="zh-CN" altLang="en-US" sz="2000"/>
            </a:p>
            <a:p>
              <a:pPr algn="l"/>
              <a:endParaRPr lang="zh-CN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43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224155" y="304800"/>
            <a:ext cx="1470660" cy="80518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风格</a:t>
            </a:r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97625" y="932815"/>
            <a:ext cx="5565140" cy="4396740"/>
            <a:chOff x="494" y="1850"/>
            <a:chExt cx="7553" cy="6924"/>
          </a:xfrm>
        </p:grpSpPr>
        <p:grpSp>
          <p:nvGrpSpPr>
            <p:cNvPr id="5" name="稻壳儿_答辩小姐姐作品_8"/>
            <p:cNvGrpSpPr/>
            <p:nvPr/>
          </p:nvGrpSpPr>
          <p:grpSpPr>
            <a:xfrm>
              <a:off x="588" y="1850"/>
              <a:ext cx="2316" cy="434"/>
              <a:chOff x="3866082" y="668825"/>
              <a:chExt cx="4074281" cy="27531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3907017" y="668825"/>
                <a:ext cx="3385464" cy="275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21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崇明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94" y="2499"/>
              <a:ext cx="7553" cy="6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舟中夜雪，有怀卢十四侍御弟</a:t>
              </a:r>
              <a:endParaRPr lang="zh-CN" altLang="en-US" sz="2000"/>
            </a:p>
            <a:p>
              <a:pPr algn="ctr"/>
              <a:r>
                <a:rPr lang="zh-CN" altLang="en-US" sz="2000"/>
                <a:t>杜甫</a:t>
              </a:r>
              <a:endParaRPr lang="zh-CN" altLang="en-US" sz="2000"/>
            </a:p>
            <a:p>
              <a:pPr algn="ctr"/>
              <a:r>
                <a:rPr lang="zh-CN" altLang="en-US" sz="2400" b="1" u="sng">
                  <a:solidFill>
                    <a:schemeClr val="accent2"/>
                  </a:solidFill>
                </a:rPr>
                <a:t>朔风</a:t>
              </a:r>
              <a:r>
                <a:rPr lang="zh-CN" altLang="en-US" sz="2000"/>
                <a:t>吹桂水，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朔雪夜纷纷</a:t>
              </a:r>
              <a:r>
                <a:rPr lang="zh-CN" altLang="en-US" sz="2000"/>
                <a:t>。</a:t>
              </a:r>
              <a:endParaRPr lang="zh-CN" altLang="en-US" sz="2000"/>
            </a:p>
            <a:p>
              <a:pPr algn="ctr"/>
              <a:r>
                <a:rPr lang="zh-CN" altLang="en-US" sz="2000"/>
                <a:t>暗度南楼月，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寒深</a:t>
              </a:r>
              <a:r>
                <a:rPr lang="zh-CN" altLang="en-US" sz="2000"/>
                <a:t>北渚云。</a:t>
              </a:r>
              <a:endParaRPr lang="zh-CN" altLang="en-US" sz="2000"/>
            </a:p>
            <a:p>
              <a:pPr algn="ctr"/>
              <a:r>
                <a:rPr lang="zh-CN" altLang="en-US" sz="2000"/>
                <a:t>烛斜初近见，舟重竟无闻。</a:t>
              </a:r>
              <a:endParaRPr lang="zh-CN" altLang="en-US" sz="2000"/>
            </a:p>
            <a:p>
              <a:pPr algn="ctr"/>
              <a:r>
                <a:rPr lang="zh-CN" altLang="en-US" sz="2000"/>
                <a:t>不识山阴道，听鸡更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忆</a:t>
              </a:r>
              <a:r>
                <a:rPr lang="zh-CN" altLang="en-US" sz="2000"/>
                <a:t>君。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ctr"/>
              <a:endParaRPr lang="zh-CN" altLang="en-US" sz="2000"/>
            </a:p>
            <a:p>
              <a:pPr algn="l"/>
              <a:r>
                <a:rPr lang="zh-CN" altLang="en-US" sz="2000"/>
                <a:t>13.以下评价适用于本诗的一项是（</a:t>
              </a:r>
              <a:r>
                <a:rPr lang="zh-CN" altLang="en-US" sz="2000">
                  <a:solidFill>
                    <a:srgbClr val="FF0000"/>
                  </a:solidFill>
                </a:rPr>
                <a:t>C</a:t>
              </a:r>
              <a:r>
                <a:rPr lang="zh-CN" altLang="en-US" sz="2000"/>
                <a:t> ）。（2分）</a:t>
              </a:r>
              <a:endParaRPr lang="zh-CN" altLang="en-US" sz="2000"/>
            </a:p>
            <a:p>
              <a:pPr algn="l"/>
              <a:r>
                <a:rPr lang="zh-CN" altLang="en-US" sz="2000"/>
                <a:t>A.清新雅致 B.刚健豪迈 C.深沉隽永 D.平淡质朴</a:t>
              </a:r>
              <a:endParaRPr lang="zh-CN" altLang="en-US" sz="2000"/>
            </a:p>
            <a:p>
              <a:pPr algn="l"/>
              <a:endParaRPr lang="zh-CN" altLang="en-US" sz="2000"/>
            </a:p>
            <a:p>
              <a:pPr algn="l"/>
              <a:r>
                <a:rPr sz="210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</a:rPr>
                <a:t>本诗含蓄地表达了羁旅怀人之愁绪。</a:t>
              </a:r>
              <a:endPara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2750" y="1353820"/>
            <a:ext cx="5692775" cy="3536950"/>
            <a:chOff x="494" y="1920"/>
            <a:chExt cx="7553" cy="5570"/>
          </a:xfrm>
        </p:grpSpPr>
        <p:grpSp>
          <p:nvGrpSpPr>
            <p:cNvPr id="11" name="稻壳儿_答辩小姐姐作品_8"/>
            <p:cNvGrpSpPr/>
            <p:nvPr/>
          </p:nvGrpSpPr>
          <p:grpSpPr>
            <a:xfrm>
              <a:off x="588" y="1920"/>
              <a:ext cx="2316" cy="1307"/>
              <a:chOff x="3866082" y="713275"/>
              <a:chExt cx="4074331" cy="829945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555265" y="713275"/>
                <a:ext cx="3385148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21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普陀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94" y="2499"/>
              <a:ext cx="7553" cy="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游凤林寺西岭</a:t>
              </a:r>
              <a:endParaRPr lang="zh-CN" altLang="en-US" sz="2000"/>
            </a:p>
            <a:p>
              <a:pPr algn="ctr"/>
              <a:r>
                <a:rPr lang="zh-CN" altLang="en-US" sz="2000"/>
                <a:t>（唐）孟浩然</a:t>
              </a:r>
              <a:endParaRPr lang="zh-CN" altLang="en-US" sz="2000"/>
            </a:p>
            <a:p>
              <a:pPr algn="ctr"/>
              <a:r>
                <a:rPr lang="zh-CN" altLang="en-US" sz="2000"/>
                <a:t>共喜年华好，来游水石间。</a:t>
              </a:r>
              <a:endParaRPr lang="zh-CN" altLang="en-US" sz="2000"/>
            </a:p>
            <a:p>
              <a:pPr algn="ctr"/>
              <a:r>
                <a:rPr lang="zh-CN" altLang="en-US" sz="2000"/>
                <a:t>烟容开远树，春色满幽山。</a:t>
              </a:r>
              <a:endParaRPr lang="zh-CN" altLang="en-US" sz="2000"/>
            </a:p>
            <a:p>
              <a:pPr algn="ctr"/>
              <a:r>
                <a:rPr lang="zh-CN" altLang="en-US" sz="2000"/>
                <a:t>壶酒朋情洽，琴歌野兴闲。</a:t>
              </a:r>
              <a:endParaRPr lang="zh-CN" altLang="en-US" sz="2000"/>
            </a:p>
            <a:p>
              <a:pPr algn="ctr"/>
              <a:r>
                <a:rPr lang="zh-CN" altLang="en-US" sz="2000"/>
                <a:t>莫愁归路暝，招月伴人还。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l"/>
              <a:r>
                <a:rPr lang="zh-CN" altLang="en-US" sz="2000"/>
                <a:t>以下评价适用于本诗的一项是（</a:t>
              </a:r>
              <a:r>
                <a:rPr lang="zh-CN" altLang="en-US" sz="2000">
                  <a:solidFill>
                    <a:srgbClr val="FF0000"/>
                  </a:solidFill>
                </a:rPr>
                <a:t>B </a:t>
              </a:r>
              <a:r>
                <a:rPr lang="zh-CN" altLang="en-US" sz="2000"/>
                <a:t>）。（2分）</a:t>
              </a:r>
              <a:endParaRPr lang="zh-CN" altLang="en-US" sz="2000"/>
            </a:p>
            <a:p>
              <a:pPr algn="l"/>
              <a:r>
                <a:rPr lang="zh-CN" altLang="en-US" sz="2000"/>
                <a:t>A.典雅绮丽      B.</a:t>
              </a:r>
              <a:r>
                <a:rPr lang="zh-CN" altLang="en-US" sz="2000">
                  <a:solidFill>
                    <a:srgbClr val="FF0000"/>
                  </a:solidFill>
                  <a:highlight>
                    <a:srgbClr val="FFFF00"/>
                  </a:highlight>
                </a:rPr>
                <a:t>清新明快 </a:t>
              </a:r>
              <a:r>
                <a:rPr lang="zh-CN" altLang="en-US" sz="2000"/>
                <a:t>   </a:t>
              </a:r>
              <a:endParaRPr lang="zh-CN" altLang="en-US" sz="2000"/>
            </a:p>
            <a:p>
              <a:pPr algn="l"/>
              <a:r>
                <a:rPr lang="zh-CN" altLang="en-US" sz="2000"/>
                <a:t>C.豪迈奔放   </a:t>
              </a:r>
              <a:r>
                <a:rPr lang="en-US" altLang="zh-CN" sz="2000"/>
                <a:t>   </a:t>
              </a:r>
              <a:r>
                <a:rPr lang="zh-CN" altLang="en-US" sz="2000"/>
                <a:t>D.</a:t>
              </a:r>
              <a:r>
                <a:rPr lang="zh-CN" altLang="en-US" sz="2000">
                  <a:solidFill>
                    <a:srgbClr val="FF0000"/>
                  </a:solidFill>
                  <a:highlight>
                    <a:srgbClr val="FFFF00"/>
                  </a:highlight>
                </a:rPr>
                <a:t>空灵飘逸</a:t>
              </a:r>
              <a:endPara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43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224155" y="304800"/>
            <a:ext cx="1470660" cy="80518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风格</a:t>
            </a:r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4780" y="1110293"/>
            <a:ext cx="5738495" cy="3168337"/>
            <a:chOff x="494" y="2015"/>
            <a:chExt cx="7553" cy="4990"/>
          </a:xfrm>
        </p:grpSpPr>
        <p:grpSp>
          <p:nvGrpSpPr>
            <p:cNvPr id="5" name="稻壳儿_答辩小姐姐作品_8"/>
            <p:cNvGrpSpPr/>
            <p:nvPr/>
          </p:nvGrpSpPr>
          <p:grpSpPr>
            <a:xfrm>
              <a:off x="588" y="2015"/>
              <a:ext cx="2317" cy="1044"/>
              <a:chOff x="3866082" y="773913"/>
              <a:chExt cx="4075687" cy="663032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4554185" y="773913"/>
                <a:ext cx="3387584" cy="663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18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青浦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94" y="2499"/>
              <a:ext cx="7553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早春南征寄洛中诸友</a:t>
              </a:r>
              <a:endParaRPr lang="zh-CN" altLang="en-US" sz="2000"/>
            </a:p>
            <a:p>
              <a:pPr algn="ctr"/>
              <a:r>
                <a:rPr lang="zh-CN" altLang="en-US" sz="2000"/>
                <a:t>（宋）欧阳修</a:t>
              </a:r>
              <a:endParaRPr lang="zh-CN" altLang="en-US" sz="2000"/>
            </a:p>
            <a:p>
              <a:pPr algn="ctr"/>
              <a:r>
                <a:rPr lang="zh-CN" altLang="en-US" sz="2000"/>
                <a:t>楚色穷千里，行人何苦赊。</a:t>
              </a:r>
              <a:endParaRPr lang="zh-CN" altLang="en-US" sz="2000"/>
            </a:p>
            <a:p>
              <a:pPr algn="ctr"/>
              <a:r>
                <a:rPr lang="zh-CN" altLang="en-US" sz="2000"/>
                <a:t>芳林逢旅雁，候馆噪山鸦。</a:t>
              </a:r>
              <a:endParaRPr lang="zh-CN" altLang="en-US" sz="2000"/>
            </a:p>
            <a:p>
              <a:pPr algn="ctr"/>
              <a:r>
                <a:rPr lang="zh-CN" altLang="en-US" sz="2000"/>
                <a:t>春入河边草，花开水上槎。</a:t>
              </a:r>
              <a:endParaRPr lang="zh-CN" altLang="en-US" sz="2000"/>
            </a:p>
            <a:p>
              <a:pPr algn="ctr"/>
              <a:r>
                <a:rPr lang="zh-CN" altLang="en-US" sz="2000"/>
                <a:t>东风一樽酒，新岁独思家。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ctr"/>
              <a:r>
                <a:rPr lang="zh-CN" altLang="en-US" sz="2000"/>
                <a:t>以下评价适合用于本诗的一项是（</a:t>
              </a:r>
              <a:r>
                <a:rPr lang="zh-CN" altLang="en-US" sz="2000">
                  <a:solidFill>
                    <a:srgbClr val="FF0000"/>
                  </a:solidFill>
                </a:rPr>
                <a:t> D </a:t>
              </a:r>
              <a:r>
                <a:rPr lang="zh-CN" altLang="en-US" sz="2000"/>
                <a:t>）（2分）</a:t>
              </a:r>
              <a:endParaRPr lang="zh-CN" altLang="en-US" sz="2000"/>
            </a:p>
            <a:p>
              <a:pPr algn="ctr"/>
              <a:r>
                <a:rPr lang="zh-CN" altLang="en-US" sz="2000"/>
                <a:t>A.含蓄委婉  B. 沉郁顿挫  C. 高亢豪放  D. 平淡质朴</a:t>
              </a:r>
              <a:endParaRPr lang="zh-CN" altLang="en-US" sz="2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51500" y="570230"/>
            <a:ext cx="6313405" cy="4495165"/>
            <a:chOff x="588" y="1920"/>
            <a:chExt cx="7632" cy="7079"/>
          </a:xfrm>
        </p:grpSpPr>
        <p:grpSp>
          <p:nvGrpSpPr>
            <p:cNvPr id="11" name="稻壳儿_答辩小姐姐作品_8"/>
            <p:cNvGrpSpPr/>
            <p:nvPr/>
          </p:nvGrpSpPr>
          <p:grpSpPr>
            <a:xfrm>
              <a:off x="588" y="1920"/>
              <a:ext cx="2316" cy="1307"/>
              <a:chOff x="3866082" y="713275"/>
              <a:chExt cx="4074281" cy="829945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554706" y="713275"/>
                <a:ext cx="2697032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18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崇明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68" y="3039"/>
              <a:ext cx="7352" cy="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苏秀道中，自七月二十五日夜大雨三日，秋苗以苏，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喜</a:t>
              </a:r>
              <a:r>
                <a:rPr lang="zh-CN" altLang="en-US" sz="2000"/>
                <a:t>而有作。</a:t>
              </a:r>
              <a:endParaRPr lang="zh-CN" altLang="en-US" sz="2000"/>
            </a:p>
            <a:p>
              <a:pPr algn="ctr"/>
              <a:r>
                <a:rPr lang="zh-CN" altLang="en-US" sz="2000"/>
                <a:t>（宋）曾 几</a:t>
              </a:r>
              <a:endParaRPr lang="zh-CN" altLang="en-US" sz="2000"/>
            </a:p>
            <a:p>
              <a:pPr algn="ctr"/>
              <a:r>
                <a:rPr lang="zh-CN" altLang="en-US" sz="2000"/>
                <a:t>一夕骄阳转作霖，梦回凉冷润衣襟。</a:t>
              </a:r>
              <a:endParaRPr lang="zh-CN" altLang="en-US" sz="2000"/>
            </a:p>
            <a:p>
              <a:pPr algn="ctr"/>
              <a:r>
                <a:rPr lang="zh-CN" altLang="en-US" sz="2000"/>
                <a:t>不愁屋漏床床湿，且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喜</a:t>
              </a:r>
              <a:r>
                <a:rPr lang="zh-CN" altLang="en-US" sz="2000"/>
                <a:t>溪流岸岸深。</a:t>
              </a:r>
              <a:endParaRPr lang="zh-CN" altLang="en-US" sz="2000"/>
            </a:p>
            <a:p>
              <a:pPr algn="ctr"/>
              <a:r>
                <a:rPr lang="zh-CN" altLang="en-US" sz="2000"/>
                <a:t>千里稻花应秀色，五更桐叶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最佳音</a:t>
              </a:r>
              <a:r>
                <a:rPr lang="zh-CN" altLang="en-US" sz="2000"/>
                <a:t>。</a:t>
              </a:r>
              <a:endParaRPr lang="zh-CN" altLang="en-US" sz="2000"/>
            </a:p>
            <a:p>
              <a:pPr algn="ctr"/>
              <a:r>
                <a:rPr lang="zh-CN" altLang="en-US" sz="2000"/>
                <a:t>无田似我犹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欣</a:t>
              </a:r>
              <a:r>
                <a:rPr lang="zh-CN" altLang="en-US" sz="2000"/>
                <a:t>舞，何况田间望岁心！</a:t>
              </a:r>
              <a:endParaRPr lang="zh-CN" altLang="en-US" sz="2000"/>
            </a:p>
            <a:p>
              <a:pPr algn="ctr"/>
              <a:r>
                <a:rPr lang="zh-CN" altLang="en-US" sz="2000"/>
                <a:t>以下评价适合用于本诗的一项是（ </a:t>
              </a:r>
              <a:r>
                <a:rPr lang="zh-CN" altLang="en-US" sz="2000">
                  <a:solidFill>
                    <a:srgbClr val="FF0000"/>
                  </a:solidFill>
                </a:rPr>
                <a:t>B</a:t>
              </a:r>
              <a:r>
                <a:rPr lang="zh-CN" altLang="en-US" sz="2000"/>
                <a:t> ）（2分）</a:t>
              </a:r>
              <a:endParaRPr lang="zh-CN" altLang="en-US" sz="2000"/>
            </a:p>
            <a:p>
              <a:pPr algn="l"/>
              <a:r>
                <a:rPr lang="en-US" altLang="zh-CN" sz="2000"/>
                <a:t>        </a:t>
              </a:r>
              <a:r>
                <a:rPr lang="zh-CN" altLang="en-US" sz="2000"/>
                <a:t>A.激越高亢   B. 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轻快</a:t>
              </a:r>
              <a:r>
                <a:rPr lang="zh-CN" altLang="en-US" sz="2000"/>
                <a:t>自然  </a:t>
              </a:r>
              <a:endParaRPr lang="zh-CN" altLang="en-US" sz="2000"/>
            </a:p>
            <a:p>
              <a:pPr algn="l"/>
              <a:r>
                <a:rPr lang="en-US" altLang="zh-CN" sz="2000"/>
                <a:t>        </a:t>
              </a:r>
              <a:r>
                <a:rPr lang="zh-CN" altLang="en-US" sz="2000"/>
                <a:t>C. 平易俗白  D. 清婉秀丽</a:t>
              </a:r>
              <a:endParaRPr lang="zh-CN" altLang="en-US" sz="2000"/>
            </a:p>
            <a:p>
              <a:pPr algn="ctr"/>
              <a:endParaRPr lang="en-US" altLang="zh-CN" sz="200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07035" y="4278630"/>
            <a:ext cx="52444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ea"/>
              </a:rPr>
              <a:t>分析本诗“春入河边草，花开水上槎”“东风一樽酒，新岁独思家”语言可知，全用</a:t>
            </a:r>
            <a:r>
              <a:rPr lang="zh-CN" altLang="en-US" sz="2400" b="1" u="sng">
                <a:solidFill>
                  <a:schemeClr val="accent2"/>
                </a:solidFill>
                <a:sym typeface="+mn-ea"/>
              </a:rPr>
              <a:t>白描</a:t>
            </a:r>
            <a:r>
              <a:rPr sz="21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ea"/>
              </a:rPr>
              <a:t>，不加修饰，显得真切深刻，又平易近人。把深厚的感情和丰富的思想用朴素的语言说出，富有情味。符合平淡质朴的特点。</a:t>
            </a:r>
            <a:endParaRPr sz="21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5545" y="4722495"/>
            <a:ext cx="5345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sz="21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ea"/>
              </a:rPr>
              <a:t>久旱遇雨，诗人欢欣鼓舞，写下这首充满轻快旋律和酣畅情致的喜雨诗。诗中“不愁”“且喜”“秀色”“最佳音”等字词也都展示出本诗轻快自然的韵致。</a:t>
            </a:r>
            <a:endParaRPr sz="21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170180" y="177800"/>
            <a:ext cx="11851005" cy="633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95250" y="191135"/>
            <a:ext cx="1470660" cy="5899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风格</a:t>
            </a:r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5250" y="716280"/>
            <a:ext cx="5910580" cy="4883780"/>
            <a:chOff x="494" y="1920"/>
            <a:chExt cx="7553" cy="7581"/>
          </a:xfrm>
        </p:grpSpPr>
        <p:grpSp>
          <p:nvGrpSpPr>
            <p:cNvPr id="5" name="稻壳儿_答辩小姐姐作品_8"/>
            <p:cNvGrpSpPr/>
            <p:nvPr/>
          </p:nvGrpSpPr>
          <p:grpSpPr>
            <a:xfrm>
              <a:off x="588" y="1920"/>
              <a:ext cx="2316" cy="7581"/>
              <a:chOff x="3866082" y="713275"/>
              <a:chExt cx="4074281" cy="481185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4554136" y="713275"/>
                <a:ext cx="3386025" cy="4811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18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松江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94" y="2499"/>
              <a:ext cx="7553" cy="6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送蔡侍御赴上都①</a:t>
              </a:r>
              <a:endParaRPr lang="zh-CN" altLang="en-US" sz="2000"/>
            </a:p>
            <a:p>
              <a:pPr algn="ctr"/>
              <a:r>
                <a:rPr lang="zh-CN" altLang="en-US" sz="2000"/>
                <a:t>(唐) 刘长卿</a:t>
              </a:r>
              <a:endParaRPr lang="zh-CN" altLang="en-US" sz="2000"/>
            </a:p>
            <a:p>
              <a:pPr algn="ctr"/>
              <a:r>
                <a:rPr lang="zh-CN" altLang="en-US" sz="2000"/>
                <a:t>迟迟立驷马，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久客</a:t>
              </a:r>
              <a:r>
                <a:rPr lang="zh-CN" altLang="en-US" sz="2000"/>
                <a:t>恋潇湘。</a:t>
              </a:r>
              <a:endParaRPr lang="zh-CN" altLang="en-US" sz="2000"/>
            </a:p>
            <a:p>
              <a:pPr algn="ctr"/>
              <a:r>
                <a:rPr lang="zh-CN" altLang="en-US" sz="2000"/>
                <a:t>明日谁同路，新年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独</a:t>
              </a:r>
              <a:r>
                <a:rPr lang="zh-CN" altLang="en-US" sz="2000"/>
                <a:t>到乡。</a:t>
              </a:r>
              <a:endParaRPr lang="zh-CN" altLang="en-US" sz="2000"/>
            </a:p>
            <a:p>
              <a:pPr algn="ctr"/>
              <a:r>
                <a:rPr lang="zh-CN" altLang="en-US" sz="2000"/>
                <a:t>孤烟向驿远，积雪去关长。</a:t>
              </a:r>
              <a:endParaRPr lang="zh-CN" altLang="en-US" sz="2000"/>
            </a:p>
            <a:p>
              <a:pPr algn="ctr"/>
              <a:r>
                <a:rPr lang="zh-CN" altLang="en-US" sz="2000"/>
                <a:t> 秦地看春色，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南枝②</a:t>
              </a:r>
              <a:r>
                <a:rPr lang="zh-CN" altLang="en-US" sz="2000"/>
                <a:t>不可忘。</a:t>
              </a:r>
              <a:endParaRPr lang="zh-CN" altLang="en-US" sz="2000"/>
            </a:p>
            <a:p>
              <a:pPr algn="ctr"/>
              <a:endParaRPr lang="zh-CN" altLang="en-US" sz="2000"/>
            </a:p>
            <a:p>
              <a:pPr algn="l"/>
              <a:r>
                <a:rPr lang="zh-CN" altLang="en-US" sz="2000"/>
                <a:t>【注】①上都：古代对京都的通称，这里指长安。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②南枝：语出《古诗十九首●行行重行行》“胡马依北风，越鸟巢南枝”句</a:t>
              </a:r>
              <a:r>
                <a:rPr lang="zh-CN" altLang="en-US" sz="2000"/>
                <a:t>。</a:t>
              </a:r>
              <a:endParaRPr lang="zh-CN" altLang="en-US" sz="2000"/>
            </a:p>
            <a:p>
              <a:pPr algn="l"/>
              <a:r>
                <a:rPr lang="zh-CN" altLang="en-US" sz="2000"/>
                <a:t>以下评价适合用于本诗的一项是（  </a:t>
              </a:r>
              <a:r>
                <a:rPr lang="zh-CN" altLang="en-US" sz="2000">
                  <a:solidFill>
                    <a:srgbClr val="FF0000"/>
                  </a:solidFill>
                </a:rPr>
                <a:t>A </a:t>
              </a:r>
              <a:r>
                <a:rPr lang="zh-CN" altLang="en-US" sz="2000"/>
                <a:t> ）（2分）</a:t>
              </a:r>
              <a:endParaRPr lang="zh-CN" altLang="en-US" sz="2000"/>
            </a:p>
            <a:p>
              <a:pPr algn="ctr"/>
              <a:r>
                <a:rPr lang="zh-CN" altLang="en-US" sz="2000"/>
                <a:t>A.细密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委婉</a:t>
              </a:r>
              <a:r>
                <a:rPr lang="zh-CN" altLang="en-US" sz="2000"/>
                <a:t>  B. 雄奇瑰丽  C. 清新质朴  D. 明快俊逸</a:t>
              </a:r>
              <a:endParaRPr lang="zh-CN" altLang="en-US" sz="2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250" y="5243830"/>
            <a:ext cx="63265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100">
                <a:solidFill>
                  <a:schemeClr val="accent1"/>
                </a:solidFill>
                <a:sym typeface="+mn-ea"/>
              </a:rPr>
              <a:t>“迟迟”、“南枝不可忘”可以看出本诗基调并不清新、明快，也不见雄奇。另外，“迟迟”、“久客恋潇湘”、“独到”、“孤烟”含蓄地展现了诗人深切的离别愁思。</a:t>
            </a:r>
            <a:endParaRPr lang="zh-CN" altLang="en-US" sz="21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54115" y="474345"/>
            <a:ext cx="5821045" cy="15518920"/>
            <a:chOff x="494" y="1920"/>
            <a:chExt cx="7553" cy="24439"/>
          </a:xfrm>
        </p:grpSpPr>
        <p:grpSp>
          <p:nvGrpSpPr>
            <p:cNvPr id="18" name="稻壳儿_答辩小姐姐作品_8"/>
            <p:cNvGrpSpPr/>
            <p:nvPr/>
          </p:nvGrpSpPr>
          <p:grpSpPr>
            <a:xfrm>
              <a:off x="588" y="1920"/>
              <a:ext cx="2316" cy="24439"/>
              <a:chOff x="3866082" y="713275"/>
              <a:chExt cx="4074417" cy="1551892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554573" y="713275"/>
                <a:ext cx="3385926" cy="1551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r>
                  <a:rPr lang="en-US" altLang="zh-CN" sz="2400" spc="300" dirty="0">
                    <a:latin typeface="+mn-lt"/>
                    <a:ea typeface="+mn-ea"/>
                    <a:cs typeface="+mn-ea"/>
                    <a:sym typeface="+mn-lt"/>
                  </a:rPr>
                  <a:t>18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浦东</a:t>
                </a:r>
                <a:r>
                  <a:rPr lang="zh-CN" altLang="en-US" sz="2400" spc="300" dirty="0">
                    <a:latin typeface="+mn-lt"/>
                    <a:ea typeface="+mn-ea"/>
                    <a:cs typeface="+mn-ea"/>
                    <a:sym typeface="+mn-lt"/>
                  </a:rPr>
                  <a:t>一模</a:t>
                </a:r>
                <a:endParaRPr lang="zh-CN" altLang="en-US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94" y="2499"/>
              <a:ext cx="7553" cy="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于 中 好</a:t>
              </a:r>
              <a:endParaRPr lang="zh-CN" altLang="en-US"/>
            </a:p>
            <a:p>
              <a:pPr algn="ctr"/>
              <a:r>
                <a:rPr lang="zh-CN" altLang="en-US"/>
                <a:t>(清) 纳兰性德</a:t>
              </a:r>
              <a:endParaRPr lang="zh-CN" altLang="en-US"/>
            </a:p>
            <a:p>
              <a:pPr algn="l"/>
              <a:r>
                <a:rPr lang="en-US" altLang="zh-CN"/>
                <a:t>    </a:t>
              </a:r>
              <a:r>
                <a:rPr lang="zh-CN" altLang="en-US"/>
                <a:t>小构园林寂不哗，疏篱曲径仿山家。昼长吟罢风流子，忽听楸枰响碧纱。</a:t>
              </a:r>
              <a:endParaRPr lang="zh-CN" altLang="en-US"/>
            </a:p>
            <a:p>
              <a:pPr algn="l"/>
              <a:r>
                <a:rPr lang="en-US" altLang="zh-CN"/>
                <a:t>    </a:t>
              </a:r>
              <a:r>
                <a:rPr lang="zh-CN" altLang="en-US"/>
                <a:t>添竹石，伴烟霞。拟凭樽酒慰年华。休嗟</a:t>
              </a:r>
              <a:r>
                <a:rPr lang="zh-CN" altLang="en-US" sz="2400" b="1" u="sng">
                  <a:solidFill>
                    <a:schemeClr val="accent2"/>
                  </a:solidFill>
                </a:rPr>
                <a:t>髀里今生肉</a:t>
              </a:r>
              <a:r>
                <a:rPr lang="zh-CN" altLang="en-US"/>
                <a:t>，努力春来自种花。</a:t>
              </a:r>
              <a:endParaRPr lang="zh-CN" altLang="en-US"/>
            </a:p>
            <a:p>
              <a:pPr algn="l"/>
              <a:endParaRPr lang="zh-CN" altLang="en-US"/>
            </a:p>
            <a:p>
              <a:pPr algn="l"/>
              <a:r>
                <a:rPr lang="zh-CN" altLang="en-US" sz="2400" b="1" u="sng">
                  <a:solidFill>
                    <a:schemeClr val="accent2"/>
                  </a:solidFill>
                </a:rPr>
                <a:t>③髀里令生肉</a:t>
              </a:r>
              <a:r>
                <a:rPr lang="zh-CN" altLang="en-US"/>
                <a:t>:髀里生肉，意思是因长久不骑马，大腿上的肉又长起来了。语出司马彪《九州春秋》:“备曰:‘吾长身不离鞍，髀肉皆消。今不复骑，髀里肉生。月若驰，老将至矣，而功业不建，是以悲耳。”</a:t>
              </a:r>
              <a:endParaRPr lang="zh-CN" altLang="en-US"/>
            </a:p>
            <a:p>
              <a:pPr algn="l"/>
              <a:endParaRPr lang="zh-CN" altLang="en-US"/>
            </a:p>
            <a:p>
              <a:pPr algn="l"/>
              <a:r>
                <a:rPr lang="zh-CN" altLang="en-US"/>
                <a:t>以下评价最适用这首词的一项是(</a:t>
              </a:r>
              <a:r>
                <a:rPr lang="zh-CN" altLang="en-US">
                  <a:solidFill>
                    <a:srgbClr val="FF0000"/>
                  </a:solidFill>
                </a:rPr>
                <a:t>B</a:t>
              </a:r>
              <a:r>
                <a:rPr lang="zh-CN" altLang="en-US"/>
                <a:t> )。(2分)</a:t>
              </a:r>
              <a:endParaRPr lang="zh-CN" altLang="en-US"/>
            </a:p>
            <a:p>
              <a:pPr algn="ctr"/>
              <a:r>
                <a:rPr lang="zh-CN" altLang="en-US"/>
                <a:t>A.雄奇瑰丽    B. 含蓄婉约   C. 平淡自然   D. 高亢豪放</a:t>
              </a:r>
              <a:endParaRPr lang="zh-CN" altLang="en-US"/>
            </a:p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610350" y="4943475"/>
            <a:ext cx="5409565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100">
                <a:solidFill>
                  <a:schemeClr val="accent1"/>
                </a:solidFill>
                <a:sym typeface="+mn-ea"/>
              </a:rPr>
              <a:t>纳兰性德词风“清丽婉约，哀感顽艳，格高韵远，独具特色”。本篇中，词人描写清新安宁的园林中景象与生活，并</a:t>
            </a:r>
            <a:r>
              <a:rPr lang="zh-CN" altLang="en-US" sz="2400" b="1" u="sng">
                <a:solidFill>
                  <a:schemeClr val="accent2"/>
                </a:solidFill>
                <a:sym typeface="+mn-ea"/>
              </a:rPr>
              <a:t>巧借典故</a:t>
            </a:r>
            <a:r>
              <a:rPr lang="zh-CN" altLang="en-US" sz="2100">
                <a:solidFill>
                  <a:schemeClr val="accent1"/>
                </a:solidFill>
                <a:sym typeface="+mn-ea"/>
              </a:rPr>
              <a:t>，曲折地表达出了隐居生活的情趣，风格含蓄婉约。</a:t>
            </a:r>
            <a:endParaRPr lang="zh-CN" altLang="en-US" sz="21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599940" y="-4549775"/>
            <a:ext cx="2992120" cy="14001750"/>
          </a:xfrm>
          <a:prstGeom prst="rect">
            <a:avLst/>
          </a:prstGeom>
        </p:spPr>
      </p:pic>
      <p:sp>
        <p:nvSpPr>
          <p:cNvPr id="6" name="稻壳儿_答辩小姐姐作品_2"/>
          <p:cNvSpPr/>
          <p:nvPr/>
        </p:nvSpPr>
        <p:spPr>
          <a:xfrm>
            <a:off x="1759585" y="2480310"/>
            <a:ext cx="2954020" cy="53403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稻壳儿_答辩小姐姐作品_2"/>
          <p:cNvSpPr/>
          <p:nvPr/>
        </p:nvSpPr>
        <p:spPr>
          <a:xfrm>
            <a:off x="5812790" y="2480310"/>
            <a:ext cx="1884680" cy="53403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稻壳儿_答辩小姐姐作品_2"/>
          <p:cNvSpPr/>
          <p:nvPr/>
        </p:nvSpPr>
        <p:spPr>
          <a:xfrm>
            <a:off x="1050290" y="3162300"/>
            <a:ext cx="1990725" cy="53403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3690" y="1219200"/>
            <a:ext cx="4796155" cy="766445"/>
            <a:chOff x="494" y="1920"/>
            <a:chExt cx="7553" cy="1207"/>
          </a:xfrm>
        </p:grpSpPr>
        <p:grpSp>
          <p:nvGrpSpPr>
            <p:cNvPr id="20" name="稻壳儿_答辩小姐姐作品_8"/>
            <p:cNvGrpSpPr/>
            <p:nvPr/>
          </p:nvGrpSpPr>
          <p:grpSpPr>
            <a:xfrm>
              <a:off x="588" y="1920"/>
              <a:ext cx="2316" cy="725"/>
              <a:chOff x="3866082" y="713275"/>
              <a:chExt cx="4074281" cy="460375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554706" y="713275"/>
                <a:ext cx="269703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endParaRPr lang="en-US" altLang="zh-CN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94" y="2499"/>
              <a:ext cx="75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31" name="稻壳儿_答辩小姐姐作品_3"/>
          <p:cNvSpPr/>
          <p:nvPr/>
        </p:nvSpPr>
        <p:spPr>
          <a:xfrm>
            <a:off x="313690" y="304800"/>
            <a:ext cx="23304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题目理解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3085" y="1172845"/>
            <a:ext cx="1595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虹口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二模</a:t>
            </a:r>
            <a:endParaRPr lang="zh-CN" altLang="en-US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6407" y="1285632"/>
            <a:ext cx="61584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送刘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光禄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不及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[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]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阴铿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依然临江渚，长望倚河津。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鼓声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随听绝，帆势与云邻。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泊处空余鸟，离亭已散人。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林寒正下叶，钓晚欲收纶。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如何相背远，江汉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②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与城闉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③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【注】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鼓声：古代开船时，打鼓为号。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②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江汉：指今湖北省一带。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③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城闉：城门，此指作者所在之城。</a:t>
            </a:r>
            <a:endParaRPr lang="en-US" altLang="zh-CN" sz="2000" kern="100" dirty="0">
              <a:solidFill>
                <a:srgbClr val="000000"/>
              </a:solidFill>
              <a:effectLst/>
              <a:latin typeface="+mn-ea"/>
              <a:cs typeface="Times New Roman" panose="02020603050405020304" charset="0"/>
            </a:endParaRPr>
          </a:p>
          <a:p>
            <a:pPr algn="ctr"/>
            <a:endParaRPr lang="en-US" altLang="zh-CN" sz="2000" kern="100" dirty="0">
              <a:solidFill>
                <a:srgbClr val="000000"/>
              </a:solidFill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对标题理解正确的一项是（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C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）。（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1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分）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A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．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是人名，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光禄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是地名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B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．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是人名，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光禄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是官职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C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．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是地点，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光禄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是官职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D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．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是地点，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光禄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charset="0"/>
              </a:rPr>
              <a:t>是地名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291" y="6014928"/>
            <a:ext cx="532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10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江津</a:t>
            </a:r>
            <a:r>
              <a:rPr lang="en-US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--</a:t>
            </a:r>
            <a:r>
              <a:rPr lang="zh-CN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在江津</a:t>
            </a:r>
            <a:r>
              <a:rPr lang="en-US" altLang="zh-CN" sz="2000" kern="10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cs typeface="Times New Roman" panose="02020603050405020304" charset="0"/>
              </a:rPr>
              <a:t>②</a:t>
            </a:r>
            <a:r>
              <a:rPr lang="zh-CN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若用地名跟在姓氏后则其人在该地任长官，光禄更明显是官名</a:t>
            </a:r>
            <a:r>
              <a:rPr lang="zh-CN" altLang="en-US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。</a:t>
            </a:r>
            <a:endParaRPr lang="zh-CN" altLang="en-US" sz="1600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258004" y="670686"/>
            <a:ext cx="4796155" cy="766445"/>
            <a:chOff x="494" y="1920"/>
            <a:chExt cx="7553" cy="1207"/>
          </a:xfrm>
        </p:grpSpPr>
        <p:grpSp>
          <p:nvGrpSpPr>
            <p:cNvPr id="25" name="稻壳儿_答辩小姐姐作品_8"/>
            <p:cNvGrpSpPr/>
            <p:nvPr/>
          </p:nvGrpSpPr>
          <p:grpSpPr>
            <a:xfrm>
              <a:off x="588" y="1920"/>
              <a:ext cx="2316" cy="725"/>
              <a:chOff x="3866082" y="713275"/>
              <a:chExt cx="4074281" cy="460375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4554706" y="713275"/>
                <a:ext cx="269703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endParaRPr lang="en-US" altLang="zh-CN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94" y="2499"/>
              <a:ext cx="75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834207" y="1038351"/>
            <a:ext cx="4923700" cy="541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5" algn="ctr"/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  <a:sym typeface="Wingdings" panose="05000000000000000000" pitchFamily="2" charset="2"/>
              </a:rPr>
              <a:t>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庾岭</a:t>
            </a:r>
            <a:r>
              <a:rPr lang="en-US" altLang="zh-CN" sz="2000" kern="100" baseline="30000" dirty="0">
                <a:effectLst/>
                <a:latin typeface="+mn-ea"/>
                <a:cs typeface="Times New Roman" panose="02020603050405020304" charset="0"/>
              </a:rPr>
              <a:t>①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【明】汤显祖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ctr"/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枫叶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沾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秋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影，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凉蝉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隐夕晖。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梧云初暗霭</a:t>
            </a:r>
            <a:r>
              <a:rPr lang="en-US" altLang="zh-CN" sz="2000" kern="100" baseline="30000" dirty="0">
                <a:effectLst/>
                <a:latin typeface="+mn-ea"/>
                <a:cs typeface="Times New Roman" panose="02020603050405020304" charset="0"/>
              </a:rPr>
              <a:t>②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，花露欲霏微</a:t>
            </a:r>
            <a:r>
              <a:rPr lang="en-US" altLang="zh-CN" sz="2000" kern="100" baseline="30000" dirty="0">
                <a:effectLst/>
                <a:latin typeface="+mn-ea"/>
                <a:cs typeface="Times New Roman" panose="02020603050405020304" charset="0"/>
              </a:rPr>
              <a:t>③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岭色随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行棹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，江光满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客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衣。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徘徊今夜月，孤鹊正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南飞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【注】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庾岭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: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山名，在江西与广东省交界处。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②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暗霭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: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昏暗。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③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霏微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: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濛濛细雨。</a:t>
            </a:r>
            <a:endParaRPr lang="en-US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/>
            <a:endParaRPr lang="en-US" altLang="zh-CN" sz="2000" kern="100" dirty="0">
              <a:latin typeface="+mn-ea"/>
              <a:cs typeface="Times New Roman" panose="02020603050405020304" charset="0"/>
            </a:endParaRPr>
          </a:p>
          <a:p>
            <a:pPr algn="just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根据诗意</a:t>
            </a:r>
            <a:r>
              <a:rPr lang="zh-CN" altLang="en-US" sz="2000" kern="100" dirty="0">
                <a:effectLst/>
                <a:latin typeface="+mn-ea"/>
                <a:cs typeface="Times New Roman" panose="02020603050405020304" charset="0"/>
              </a:rPr>
              <a:t>，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填入题目方框处的词语恰当的一项是（ 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charset="0"/>
              </a:rPr>
              <a:t>B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   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）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lvl="0" algn="just">
              <a:tabLst>
                <a:tab pos="198120" algn="l"/>
              </a:tabLst>
            </a:pP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A</a:t>
            </a:r>
            <a:r>
              <a:rPr lang="en-US" altLang="zh-CN" sz="2000" kern="100" dirty="0">
                <a:latin typeface="+mn-ea"/>
                <a:cs typeface="Times New Roman" panose="02020603050405020304" charset="0"/>
              </a:rPr>
              <a:t>.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早</a:t>
            </a:r>
            <a:r>
              <a:rPr lang="en-US" altLang="zh-CN" sz="36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行 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 B.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秋发  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C.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夜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游</a:t>
            </a:r>
            <a:r>
              <a:rPr lang="en-US" altLang="zh-CN" sz="36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</a:rPr>
              <a:t>x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  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D.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春</a:t>
            </a:r>
            <a:r>
              <a:rPr lang="en-US" altLang="zh-CN" sz="36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  <a:sym typeface="+mn-ea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过 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just"/>
            <a:r>
              <a:rPr lang="zh-CN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秋：枫叶，秋，凉蝉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just"/>
            <a:r>
              <a:rPr lang="zh-CN" altLang="zh-CN" sz="2000" kern="100" dirty="0">
                <a:solidFill>
                  <a:srgbClr val="0070C0"/>
                </a:solidFill>
                <a:effectLst/>
                <a:latin typeface="+mn-ea"/>
                <a:cs typeface="Times New Roman" panose="02020603050405020304" charset="0"/>
              </a:rPr>
              <a:t>发：行棹，客，南飞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 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marL="66675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 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76365" y="633730"/>
            <a:ext cx="1575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虹口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一模</a:t>
            </a:r>
            <a:endParaRPr lang="zh-CN" altLang="en-US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313690" y="304800"/>
            <a:ext cx="23304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题目理解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10" name="稻壳儿_答辩小姐姐作品_8"/>
          <p:cNvGrpSpPr/>
          <p:nvPr/>
        </p:nvGrpSpPr>
        <p:grpSpPr>
          <a:xfrm>
            <a:off x="563118" y="1272794"/>
            <a:ext cx="1110130" cy="460375"/>
            <a:chOff x="3866082" y="713275"/>
            <a:chExt cx="4074281" cy="46037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13177" y="1732534"/>
            <a:ext cx="46003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秋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夕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宿石门馆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唐丘丹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暝从石门宿，摇落四岩空。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潭月漾山足，天河泻涧中。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杉松寒似雨，猿鸟夕惊风。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独卧不成寐，苍然想谢公。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just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第一联中扣诗题中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夕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字的字词是</a:t>
            </a:r>
            <a:r>
              <a:rPr lang="zh-CN" altLang="zh-CN" sz="2000" u="sng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暝</a:t>
            </a:r>
            <a:r>
              <a:rPr lang="zh-CN" altLang="zh-CN" sz="2000" kern="100" dirty="0">
                <a:solidFill>
                  <a:srgbClr val="767171"/>
                </a:solidFill>
                <a:effectLst/>
                <a:latin typeface="+mn-ea"/>
                <a:cs typeface="Times New Roman" panose="02020603050405020304" charset="0"/>
              </a:rPr>
              <a:t>。</a:t>
            </a:r>
            <a:endParaRPr lang="en-US" altLang="zh-CN" sz="2000" kern="100" dirty="0">
              <a:solidFill>
                <a:srgbClr val="767171"/>
              </a:solidFill>
              <a:effectLst/>
              <a:latin typeface="+mn-ea"/>
              <a:cs typeface="Times New Roman" panose="02020603050405020304" charset="0"/>
            </a:endParaRPr>
          </a:p>
          <a:p>
            <a:pPr algn="just"/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夕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en-US" altLang="zh-CN" sz="2000" kern="100" dirty="0">
                <a:solidFill>
                  <a:srgbClr val="2E74B5"/>
                </a:solidFill>
                <a:latin typeface="+mn-ea"/>
                <a:cs typeface="Times New Roman" panose="02020603050405020304" charset="0"/>
              </a:rPr>
              <a:t>--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傍晚</a:t>
            </a:r>
            <a:endParaRPr lang="en-US" altLang="zh-CN" sz="20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  <a:p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首联的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暝从石门宿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中的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暝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也是傍晚的意思。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1515" y="1272540"/>
            <a:ext cx="15265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闵行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一模</a:t>
            </a:r>
            <a:endParaRPr lang="zh-CN" altLang="en-US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14030" y="902208"/>
            <a:ext cx="4796155" cy="766445"/>
            <a:chOff x="494" y="1920"/>
            <a:chExt cx="7553" cy="1207"/>
          </a:xfrm>
        </p:grpSpPr>
        <p:grpSp>
          <p:nvGrpSpPr>
            <p:cNvPr id="26" name="稻壳儿_答辩小姐姐作品_8"/>
            <p:cNvGrpSpPr/>
            <p:nvPr/>
          </p:nvGrpSpPr>
          <p:grpSpPr>
            <a:xfrm>
              <a:off x="588" y="1920"/>
              <a:ext cx="2316" cy="725"/>
              <a:chOff x="3866082" y="713275"/>
              <a:chExt cx="4074281" cy="46037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3866082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7292181" y="944107"/>
                <a:ext cx="648182" cy="0"/>
              </a:xfrm>
              <a:prstGeom prst="line">
                <a:avLst/>
              </a:prstGeom>
              <a:ln w="12700">
                <a:solidFill>
                  <a:srgbClr val="4D7F8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/>
              <p:cNvSpPr txBox="1"/>
              <p:nvPr/>
            </p:nvSpPr>
            <p:spPr>
              <a:xfrm>
                <a:off x="4554706" y="713275"/>
                <a:ext cx="269703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200" spc="800">
                    <a:gradFill>
                      <a:gsLst>
                        <a:gs pos="0">
                          <a:srgbClr val="4D7F89"/>
                        </a:gs>
                        <a:gs pos="100000">
                          <a:srgbClr val="A2633C"/>
                        </a:gs>
                      </a:gsLst>
                      <a:lin ang="0" scaled="0"/>
                    </a:gradFill>
                    <a:latin typeface="杨任东竹石体-Regular" panose="02000000000000000000" pitchFamily="2" charset="-122"/>
                    <a:ea typeface="杨任东竹石体-Regular" panose="02000000000000000000" pitchFamily="2" charset="-122"/>
                    <a:cs typeface="阿里巴巴普惠体 R" panose="00020600040101010101" pitchFamily="18" charset="-122"/>
                  </a:defRPr>
                </a:lvl1pPr>
              </a:lstStyle>
              <a:p>
                <a:endParaRPr lang="en-US" altLang="zh-CN" sz="2400" spc="3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94" y="2499"/>
              <a:ext cx="75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793377" y="1117790"/>
            <a:ext cx="6094378" cy="47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__________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（唐）韩偓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皱白离情高处切，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腻红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愁态静中深。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u="sng" kern="100" dirty="0">
                <a:effectLst/>
                <a:latin typeface="+mn-ea"/>
                <a:cs typeface="Times New Roman" panose="02020603050405020304" charset="0"/>
              </a:rPr>
              <a:t>眼随片片沿流去，恨满枝枝被雨淋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u="sng" kern="100" dirty="0">
                <a:effectLst/>
                <a:latin typeface="+mn-ea"/>
                <a:cs typeface="Times New Roman" panose="02020603050405020304" charset="0"/>
              </a:rPr>
              <a:t>总得苔遮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犹慰意，</a:t>
            </a:r>
            <a:r>
              <a:rPr lang="zh-CN" altLang="zh-CN" sz="2000" u="sng" kern="100" dirty="0">
                <a:effectLst/>
                <a:latin typeface="+mn-ea"/>
                <a:cs typeface="Times New Roman" panose="02020603050405020304" charset="0"/>
              </a:rPr>
              <a:t>若教泥污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更伤心。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临轩一盏悲春酒，明日池塘是绿阴。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l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【注】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①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腻红：一作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腻香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，此处指代花。腻，浓。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l"/>
            <a:endParaRPr lang="en-US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l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根据诗意，适合做本诗题目的一项是（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B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）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A.</a:t>
            </a:r>
            <a:r>
              <a:rPr lang="zh-CN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葬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花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B.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惜花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C.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春</a:t>
            </a:r>
            <a:r>
              <a:rPr lang="zh-CN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雨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D.</a:t>
            </a:r>
            <a:r>
              <a:rPr lang="zh-CN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秋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夜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indent="133350" algn="l"/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由诗中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皱白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腻红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眼随片片沿流去，恨满枝枝被雨淋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总得苔遮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若教泥污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注释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①“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腻红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：此处</a:t>
            </a:r>
            <a:r>
              <a:rPr lang="zh-CN" altLang="en-US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指代花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可知，本诗写的是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落花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，排除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CD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两项；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恨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”“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更伤心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表达了作者的惜花之情，排除</a:t>
            </a:r>
            <a:r>
              <a:rPr lang="en-US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A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项，葬花是个动作，本诗没有这个</a:t>
            </a:r>
            <a:r>
              <a:rPr lang="zh-CN" altLang="zh-CN" sz="20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内容。</a:t>
            </a:r>
            <a:endParaRPr lang="zh-CN" altLang="zh-CN" sz="20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93105" y="902970"/>
            <a:ext cx="1424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长宁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一模</a:t>
            </a:r>
            <a:endParaRPr lang="zh-CN" altLang="en-US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313690" y="304800"/>
            <a:ext cx="23304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题目理解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10" name="稻壳儿_答辩小姐姐作品_8"/>
          <p:cNvGrpSpPr/>
          <p:nvPr/>
        </p:nvGrpSpPr>
        <p:grpSpPr>
          <a:xfrm>
            <a:off x="532638" y="1327658"/>
            <a:ext cx="1470660" cy="460375"/>
            <a:chOff x="3866082" y="713275"/>
            <a:chExt cx="4074281" cy="46037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81212" y="1771836"/>
            <a:ext cx="5124450" cy="292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__________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indent="133350" algn="ctr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【宋】余靖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野馆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萧条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晚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，凭轩对竹扉。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树藏秋色老，禽带夕阳归。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远岫穿云翠，畲田得雨肥。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渊明谁送酒，残菊绕墙飞。</a:t>
            </a:r>
            <a:endParaRPr lang="zh-CN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l"/>
            <a:endParaRPr lang="en-US" altLang="zh-CN" sz="2000" kern="100" dirty="0">
              <a:effectLst/>
              <a:latin typeface="+mn-ea"/>
              <a:cs typeface="Times New Roman" panose="02020603050405020304" charset="0"/>
            </a:endParaRPr>
          </a:p>
          <a:p>
            <a:pPr algn="l"/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根据诗意，最适合做本诗题目的一项是（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charset="0"/>
              </a:rPr>
              <a:t>B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）</a:t>
            </a:r>
            <a:b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</a:b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A.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咏菊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 B.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山馆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 C.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charset="0"/>
              </a:rPr>
              <a:t>饮酒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charset="0"/>
              </a:rPr>
              <a:t> </a:t>
            </a:r>
            <a:r>
              <a:rPr lang="en-US" altLang="zh-CN" sz="2000" b="1" u="sng" kern="10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D</a:t>
            </a:r>
            <a:r>
              <a:rPr lang="zh-CN" altLang="zh-CN" sz="2000" b="1" u="sng" kern="10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charset="0"/>
              </a:rPr>
              <a:t>．野望</a:t>
            </a:r>
            <a:endParaRPr lang="zh-CN" altLang="zh-CN" sz="2000" b="1" u="sng" kern="100" dirty="0">
              <a:solidFill>
                <a:schemeClr val="accent2"/>
              </a:solidFill>
              <a:effectLst/>
              <a:highlight>
                <a:srgbClr val="FFFF00"/>
              </a:highlight>
              <a:latin typeface="+mn-ea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7865" y="1310640"/>
            <a:ext cx="1494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嘉定</a:t>
            </a:r>
            <a:r>
              <a:rPr lang="zh-CN" altLang="en-US" sz="2400" spc="300" dirty="0">
                <a:latin typeface="+mn-lt"/>
                <a:ea typeface="+mn-ea"/>
                <a:cs typeface="+mn-ea"/>
                <a:sym typeface="+mn-lt"/>
              </a:rPr>
              <a:t>一模</a:t>
            </a:r>
            <a:endParaRPr lang="zh-CN" altLang="en-US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98110" y="2019083"/>
            <a:ext cx="519285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首联</a:t>
            </a:r>
            <a:r>
              <a:rPr lang="zh-CN" altLang="en-US" kern="100" dirty="0">
                <a:solidFill>
                  <a:srgbClr val="2E74B5"/>
                </a:solidFill>
                <a:latin typeface="+mn-ea"/>
                <a:cs typeface="Times New Roman" panose="02020603050405020304" charset="0"/>
              </a:rPr>
              <a:t>：</a:t>
            </a:r>
            <a:r>
              <a:rPr lang="zh-CN" altLang="en-US" kern="100" dirty="0">
                <a:solidFill>
                  <a:schemeClr val="accent2"/>
                </a:solidFill>
                <a:latin typeface="+mn-ea"/>
                <a:cs typeface="Times New Roman" panose="02020603050405020304" charset="0"/>
              </a:rPr>
              <a:t>时间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（晚）</a:t>
            </a:r>
            <a:r>
              <a:rPr lang="en-US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地点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（客馆）</a:t>
            </a:r>
            <a:r>
              <a:rPr lang="zh-CN" altLang="en-US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客馆萧条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与诗人凭轩对竹的孤寂。</a:t>
            </a:r>
            <a:endParaRPr lang="en-US" altLang="zh-CN" sz="18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  <a:p>
            <a:endParaRPr lang="en-US" altLang="zh-CN" kern="100" dirty="0">
              <a:solidFill>
                <a:srgbClr val="2E74B5"/>
              </a:solidFill>
              <a:latin typeface="+mn-ea"/>
              <a:cs typeface="Times New Roman" panose="02020603050405020304" charset="0"/>
            </a:endParaRPr>
          </a:p>
          <a:p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颈联</a:t>
            </a:r>
            <a:r>
              <a:rPr lang="zh-CN" altLang="en-US" kern="100" dirty="0">
                <a:solidFill>
                  <a:srgbClr val="2E74B5"/>
                </a:solidFill>
                <a:latin typeface="+mn-ea"/>
                <a:cs typeface="Times New Roman" panose="02020603050405020304" charset="0"/>
              </a:rPr>
              <a:t>：</a:t>
            </a:r>
            <a:r>
              <a:rPr lang="en-US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“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穿云翠</a:t>
            </a:r>
            <a:r>
              <a:rPr lang="en-US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”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形象地写出了山的高峻、草木葱郁。中间两联都是对</a:t>
            </a:r>
            <a:r>
              <a:rPr lang="zh-CN" altLang="en-US" sz="18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山景的描写</a:t>
            </a:r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，景物描写远近结合，动静交织，情景交融。</a:t>
            </a:r>
            <a:r>
              <a:rPr lang="en-US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AC</a:t>
            </a:r>
            <a:r>
              <a:rPr lang="zh-CN" altLang="en-US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未提及。</a:t>
            </a:r>
            <a:endParaRPr lang="en-US" altLang="zh-CN" sz="18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  <a:p>
            <a:endParaRPr lang="en-US" altLang="zh-CN" sz="18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  <a:p>
            <a:r>
              <a:rPr lang="zh-CN" altLang="zh-CN" sz="1800" kern="100" dirty="0">
                <a:solidFill>
                  <a:srgbClr val="2E74B5"/>
                </a:solidFill>
                <a:effectLst/>
                <a:latin typeface="+mn-ea"/>
                <a:cs typeface="Times New Roman" panose="02020603050405020304" charset="0"/>
              </a:rPr>
              <a:t>所以综合起来，题目应是：山馆。</a:t>
            </a:r>
            <a:endParaRPr lang="en-US" altLang="zh-CN" sz="1800" kern="100" dirty="0">
              <a:solidFill>
                <a:srgbClr val="2E74B5"/>
              </a:solidFill>
              <a:effectLst/>
              <a:latin typeface="+mn-ea"/>
              <a:cs typeface="Times New Roman" panose="02020603050405020304" charset="0"/>
            </a:endParaRPr>
          </a:p>
          <a:p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charset="0"/>
              </a:rPr>
              <a:t>注意一般诗的首句都是点题。</a:t>
            </a:r>
            <a:endParaRPr lang="zh-CN" altLang="zh-CN" sz="2400" b="1" u="sng" kern="100" dirty="0">
              <a:solidFill>
                <a:schemeClr val="accent2"/>
              </a:solidFill>
              <a:effectLst/>
              <a:latin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9657" b="31491"/>
          <a:stretch>
            <a:fillRect/>
          </a:stretch>
        </p:blipFill>
        <p:spPr>
          <a:xfrm>
            <a:off x="-133350" y="1280160"/>
            <a:ext cx="12251055" cy="36290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4265" y="4361815"/>
            <a:ext cx="3032760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0605" y="3883025"/>
            <a:ext cx="3710940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" y="322580"/>
            <a:ext cx="10515600" cy="1325563"/>
          </a:xfrm>
        </p:spPr>
        <p:txBody>
          <a:bodyPr/>
          <a:p>
            <a:r>
              <a:rPr lang="zh-CN" altLang="en-US" sz="3600"/>
              <a:t>题目理解</a:t>
            </a:r>
            <a:r>
              <a:rPr lang="en-US" altLang="zh-CN" sz="3600"/>
              <a:t>——</a:t>
            </a:r>
            <a:r>
              <a:rPr lang="zh-CN" altLang="en-US" sz="3600">
                <a:ea typeface="宋体" panose="02010600030101010101" pitchFamily="2" charset="-122"/>
              </a:rPr>
              <a:t>对标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8144" t="6346"/>
          <a:stretch>
            <a:fillRect/>
          </a:stretch>
        </p:blipFill>
        <p:spPr>
          <a:xfrm>
            <a:off x="4269740" y="636905"/>
            <a:ext cx="7443470" cy="570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1648460"/>
            <a:ext cx="12598400" cy="3251200"/>
          </a:xfrm>
          <a:prstGeom prst="rect">
            <a:avLst/>
          </a:prstGeom>
        </p:spPr>
      </p:pic>
      <p:sp>
        <p:nvSpPr>
          <p:cNvPr id="6" name="稻壳儿_答辩小姐姐作品_2"/>
          <p:cNvSpPr/>
          <p:nvPr/>
        </p:nvSpPr>
        <p:spPr>
          <a:xfrm>
            <a:off x="468630" y="3335655"/>
            <a:ext cx="1598930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稻壳儿_答辩小姐姐作品_2"/>
          <p:cNvSpPr/>
          <p:nvPr/>
        </p:nvSpPr>
        <p:spPr>
          <a:xfrm>
            <a:off x="467995" y="4108450"/>
            <a:ext cx="1123315" cy="417830"/>
          </a:xfrm>
          <a:prstGeom prst="roundRect">
            <a:avLst/>
          </a:prstGeom>
          <a:noFill/>
          <a:ln w="5715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heavy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582688" y="2560348"/>
            <a:ext cx="689708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赏析与</a:t>
            </a:r>
            <a:r>
              <a:rPr lang="zh-CN" altLang="en-US" sz="48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理解选择题</a:t>
            </a:r>
            <a:endParaRPr lang="zh-CN" altLang="en-US" sz="4800" spc="8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43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224155" y="304800"/>
            <a:ext cx="2396490" cy="805180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手法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2" name="稻壳儿_答辩小姐姐作品_2"/>
          <p:cNvSpPr/>
          <p:nvPr/>
        </p:nvSpPr>
        <p:spPr>
          <a:xfrm>
            <a:off x="24130" y="935355"/>
            <a:ext cx="12167870" cy="5373370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表达方式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：叙述、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描写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、抒情、议论【无 说明】 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表现手法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写景抒情、叙事抒情、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寓情于景（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情景交融）、直接抒情（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直抒胸臆）、 间接抒情</a:t>
            </a:r>
            <a:endParaRPr lang="zh-CN" altLang="en-US" sz="2400" b="1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托物言志、借物喻人、欲扬先抑、欲抑先扬、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卒章显志</a:t>
            </a:r>
            <a:endParaRPr lang="zh-CN" altLang="en-US" sz="2400" b="1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点面结合、虚实结合、侧面描写、正面描写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衬托（正衬、</a:t>
            </a:r>
            <a:r>
              <a:rPr lang="zh-CN" altLang="en-US" sz="2400" b="1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反衬）、对比、象征、想象、联想、照应、渲染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修辞手法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：夸张、比喻、比拟、对偶、反问、借代、顶针、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互文、反复、通感、白描、用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cs typeface="+mn-ea"/>
                <a:sym typeface="+mn-lt"/>
              </a:rPr>
              <a:t>用词特征</a:t>
            </a:r>
            <a:r>
              <a:rPr kumimoji="0" lang="zh-CN" altLang="en-US" sz="2400" b="1" i="0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：词性、叠词、韵词、色彩词、数词、</a:t>
            </a:r>
            <a:r>
              <a:rPr kumimoji="0" lang="zh-CN" altLang="en-US" sz="2400" b="1" i="0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意象词</a:t>
            </a:r>
            <a:endParaRPr kumimoji="0" lang="zh-CN" altLang="en-US" sz="2400" b="1" i="0" u="sng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【赋（直接陈述事物）、比（比喻）、兴（托物起兴，即借某一事物开头来引起正题要描述的事物和表现思想感情的写法）】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136525" y="757555"/>
            <a:ext cx="2148205" cy="829945"/>
            <a:chOff x="3866082" y="713275"/>
            <a:chExt cx="4074281" cy="7881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78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奉贤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77215" y="1268730"/>
            <a:ext cx="5788025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予求守江阴未得酬昌叔忆阴见及之作</a:t>
            </a:r>
            <a:endParaRPr lang="zh-CN" altLang="en-US" sz="2000"/>
          </a:p>
          <a:p>
            <a:pPr algn="ctr"/>
            <a:r>
              <a:rPr lang="zh-CN" altLang="en-US" sz="2000"/>
              <a:t>（北宋）王安石</a:t>
            </a:r>
            <a:endParaRPr lang="zh-CN" altLang="en-US" sz="2000"/>
          </a:p>
          <a:p>
            <a:pPr algn="ctr"/>
            <a:r>
              <a:rPr lang="zh-CN" altLang="en-US" sz="2000"/>
              <a:t>黄田港北</a:t>
            </a:r>
            <a:r>
              <a:rPr lang="zh-CN" altLang="en-US" sz="2400" u="sng">
                <a:solidFill>
                  <a:schemeClr val="accent2"/>
                </a:solidFill>
              </a:rPr>
              <a:t>水如天</a:t>
            </a:r>
            <a:r>
              <a:rPr lang="zh-CN" altLang="en-US" sz="2000"/>
              <a:t>，</a:t>
            </a:r>
            <a:r>
              <a:rPr lang="zh-CN" altLang="en-US" sz="2400" u="sng">
                <a:solidFill>
                  <a:schemeClr val="accent2"/>
                </a:solidFill>
              </a:rPr>
              <a:t>万里风樯</a:t>
            </a:r>
            <a:r>
              <a:rPr lang="zh-CN" altLang="en-US" sz="2000"/>
              <a:t>看贾</a:t>
            </a:r>
            <a:r>
              <a:rPr lang="zh-CN" altLang="en-US" sz="2400" u="sng">
                <a:solidFill>
                  <a:schemeClr val="accent2"/>
                </a:solidFill>
              </a:rPr>
              <a:t>船</a:t>
            </a:r>
            <a:r>
              <a:rPr lang="zh-CN" altLang="en-US" sz="2000"/>
              <a:t>。</a:t>
            </a:r>
            <a:endParaRPr lang="zh-CN" altLang="en-US" sz="2000"/>
          </a:p>
          <a:p>
            <a:pPr algn="ctr"/>
            <a:r>
              <a:rPr lang="zh-CN" altLang="en-US" sz="2000"/>
              <a:t>海外珠犀常入市，人间鱼蟹不论钱。</a:t>
            </a:r>
            <a:endParaRPr lang="zh-CN" altLang="en-US" sz="2000"/>
          </a:p>
          <a:p>
            <a:pPr algn="ctr"/>
            <a:r>
              <a:rPr lang="zh-CN" altLang="en-US" sz="2000"/>
              <a:t>高亭笑语如昨日，末路尘沙非少年。</a:t>
            </a:r>
            <a:endParaRPr lang="zh-CN" altLang="en-US" sz="2000"/>
          </a:p>
          <a:p>
            <a:pPr algn="ctr"/>
            <a:r>
              <a:rPr lang="zh-CN" altLang="en-US" sz="2000"/>
              <a:t>强乞一官终未得，只君同病肯相怜。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对本诗赏析不恰当的一项是（</a:t>
            </a:r>
            <a:r>
              <a:rPr lang="zh-CN" altLang="en-US" sz="2000">
                <a:solidFill>
                  <a:srgbClr val="FF0000"/>
                </a:solidFill>
              </a:rPr>
              <a:t>D</a:t>
            </a:r>
            <a:r>
              <a:rPr lang="zh-CN" altLang="en-US" sz="2000"/>
              <a:t>）。</a:t>
            </a:r>
            <a:endParaRPr lang="zh-CN" altLang="en-US" sz="2000"/>
          </a:p>
          <a:p>
            <a:pPr algn="l"/>
            <a:r>
              <a:rPr lang="zh-CN" altLang="en-US" sz="2000"/>
              <a:t>A．第一联运用夸张手法，景象阔大悠远。</a:t>
            </a:r>
            <a:endParaRPr lang="zh-CN" altLang="en-US" sz="2000"/>
          </a:p>
          <a:p>
            <a:pPr algn="l"/>
            <a:r>
              <a:rPr lang="zh-CN" altLang="en-US" sz="2000"/>
              <a:t>B．第一联写景点面结合，立体而有层次。</a:t>
            </a:r>
            <a:endParaRPr lang="zh-CN" altLang="en-US" sz="2000"/>
          </a:p>
          <a:p>
            <a:pPr algn="l"/>
            <a:r>
              <a:rPr lang="zh-CN" altLang="en-US" sz="2000"/>
              <a:t>C．第二联写港口热闹非凡，富有生活气息。</a:t>
            </a:r>
            <a:endParaRPr lang="zh-CN" altLang="en-US" sz="2000"/>
          </a:p>
          <a:p>
            <a:pPr algn="l"/>
            <a:r>
              <a:rPr lang="zh-CN" altLang="en-US" sz="2000"/>
              <a:t>D．第二联写海外物产入市，叹民生之艰辛。</a:t>
            </a:r>
            <a:endParaRPr lang="zh-CN" altLang="en-US" sz="2000"/>
          </a:p>
          <a:p>
            <a:pPr algn="ctr"/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1715" y="1348740"/>
            <a:ext cx="546227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A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水如天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万里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”——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夸张</a:t>
            </a:r>
            <a:endParaRPr lang="zh-CN" alt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B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点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——“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船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面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——“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水如天、万里风墙</a:t>
            </a:r>
            <a:endParaRPr 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CD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叹民生之艰辛”说法错误。“海外珠犀常入市，人间鱼蟹不论钱”的意思是：珍贵的宝物经常从海外运至江阴，江阴当地的鱼类水产丰饶，价格低廉。这两句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写出了江阴的富饶繁华，表达了诗人对江阴的喜爱和赞美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，而不是“叹民生之艰辛”。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2" name="稻壳儿_答辩小姐姐作品_3"/>
          <p:cNvSpPr/>
          <p:nvPr/>
        </p:nvSpPr>
        <p:spPr>
          <a:xfrm>
            <a:off x="313055" y="99060"/>
            <a:ext cx="15303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稻壳儿_答辩小姐姐作品_3"/>
          <p:cNvSpPr/>
          <p:nvPr/>
        </p:nvSpPr>
        <p:spPr>
          <a:xfrm>
            <a:off x="313690" y="304800"/>
            <a:ext cx="15303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792480" y="815975"/>
            <a:ext cx="5567680" cy="504634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秋日赴阙题潼关驿楼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许浑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红叶晚萧萧，长亭酒一瓢。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残云</a:t>
            </a:r>
            <a:r>
              <a:rPr lang="zh-CN" altLang="en-US" sz="2400" u="sng" spc="0">
                <a:solidFill>
                  <a:schemeClr val="accent2"/>
                </a:solidFill>
              </a:rPr>
              <a:t>归</a:t>
            </a:r>
            <a:r>
              <a:rPr lang="zh-CN" altLang="en-US" sz="2000" spc="0">
                <a:solidFill>
                  <a:schemeClr val="tx1"/>
                </a:solidFill>
              </a:rPr>
              <a:t>太华，疏雨过中条。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400" u="sng" spc="0">
                <a:solidFill>
                  <a:schemeClr val="accent2"/>
                </a:solidFill>
              </a:rPr>
              <a:t>树色</a:t>
            </a:r>
            <a:r>
              <a:rPr lang="zh-CN" altLang="en-US" sz="2800" b="1" u="sng" spc="0">
                <a:solidFill>
                  <a:schemeClr val="accent1"/>
                </a:solidFill>
              </a:rPr>
              <a:t>随</a:t>
            </a:r>
            <a:r>
              <a:rPr lang="zh-CN" altLang="en-US" sz="2000" spc="0">
                <a:solidFill>
                  <a:schemeClr val="tx1"/>
                </a:solidFill>
              </a:rPr>
              <a:t>关迥，</a:t>
            </a:r>
            <a:r>
              <a:rPr lang="zh-CN" altLang="en-US" sz="2400" u="sng" spc="0">
                <a:solidFill>
                  <a:schemeClr val="accent2"/>
                </a:solidFill>
              </a:rPr>
              <a:t>河声</a:t>
            </a:r>
            <a:r>
              <a:rPr lang="zh-CN" altLang="en-US" sz="2800" b="1" u="sng" spc="0">
                <a:solidFill>
                  <a:schemeClr val="accent1"/>
                </a:solidFill>
              </a:rPr>
              <a:t>入</a:t>
            </a:r>
            <a:r>
              <a:rPr lang="zh-CN" altLang="en-US" sz="2000" spc="0">
                <a:solidFill>
                  <a:schemeClr val="tx1"/>
                </a:solidFill>
              </a:rPr>
              <a:t>海遥。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帝乡明日到，犹自梦渔樵。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对本诗分析不恰当的一项是（</a:t>
            </a:r>
            <a:r>
              <a:rPr lang="zh-CN" altLang="en-US" sz="2000" spc="0">
                <a:solidFill>
                  <a:srgbClr val="FF0000"/>
                </a:solidFill>
              </a:rPr>
              <a:t>D</a:t>
            </a:r>
            <a:r>
              <a:rPr lang="zh-CN" altLang="en-US" sz="2000" spc="0">
                <a:solidFill>
                  <a:schemeClr val="tx1"/>
                </a:solidFill>
              </a:rPr>
              <a:t>）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A.-二两句勾勒出一幅秋日行旅图，透露出诗人内心的一-丝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cs typeface="+mn-ea"/>
              </a:rPr>
              <a:t>悲凉</a:t>
            </a:r>
            <a:r>
              <a:rPr lang="zh-CN" altLang="en-US" sz="2000" spc="0">
                <a:solidFill>
                  <a:schemeClr val="tx1"/>
                </a:solidFill>
              </a:rPr>
              <a:t>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B.第三句中的“归”字，运用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uLnTx/>
                <a:cs typeface="+mn-ea"/>
              </a:rPr>
              <a:t>拟人</a:t>
            </a:r>
            <a:r>
              <a:rPr lang="zh-CN" altLang="en-US" sz="2000" spc="0">
                <a:solidFill>
                  <a:schemeClr val="tx1"/>
                </a:solidFill>
              </a:rPr>
              <a:t>手法，写出残云对华山的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cs typeface="+mn-ea"/>
              </a:rPr>
              <a:t>依恋</a:t>
            </a:r>
            <a:r>
              <a:rPr lang="zh-CN" altLang="en-US" sz="2000" spc="0">
                <a:solidFill>
                  <a:schemeClr val="tx1"/>
                </a:solidFill>
              </a:rPr>
              <a:t>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C.五六两句分别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uLnTx/>
                <a:cs typeface="+mn-ea"/>
              </a:rPr>
              <a:t>从视觉和听觉角度写景</a:t>
            </a:r>
            <a:r>
              <a:rPr lang="zh-CN" altLang="en-US" sz="2000" spc="0">
                <a:solidFill>
                  <a:schemeClr val="tx1"/>
                </a:solidFill>
              </a:rPr>
              <a:t>，给读者</a:t>
            </a:r>
            <a:r>
              <a:rPr lang="zh-CN" altLang="en-US" sz="2000" spc="0">
                <a:solidFill>
                  <a:schemeClr val="tx1"/>
                </a:solidFill>
                <a:highlight>
                  <a:srgbClr val="00FF00"/>
                </a:highlight>
              </a:rPr>
              <a:t>身临其境的感觉</a:t>
            </a:r>
            <a:r>
              <a:rPr lang="zh-CN" altLang="en-US" sz="2000" spc="0">
                <a:solidFill>
                  <a:schemeClr val="tx1"/>
                </a:solidFill>
              </a:rPr>
              <a:t>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D.本诗写景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uLnTx/>
                <a:cs typeface="+mn-ea"/>
              </a:rPr>
              <a:t>远近结合</a:t>
            </a:r>
            <a:r>
              <a:rPr lang="zh-CN" altLang="en-US" sz="2000" spc="0">
                <a:solidFill>
                  <a:schemeClr val="tx1"/>
                </a:solidFill>
              </a:rPr>
              <a:t>，</a:t>
            </a:r>
            <a:r>
              <a:rPr sz="2400" b="1" u="sng" spc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00FFFF"/>
                </a:highlight>
                <a:uLnTx/>
                <a:cs typeface="+mn-ea"/>
              </a:rPr>
              <a:t>化静为动</a:t>
            </a:r>
            <a:r>
              <a:rPr lang="zh-CN" altLang="en-US" sz="2000" spc="0">
                <a:solidFill>
                  <a:schemeClr val="tx1"/>
                </a:solidFill>
              </a:rPr>
              <a:t>，意境雄浑苍茫，语言明快活泼。</a:t>
            </a:r>
            <a:endParaRPr lang="zh-CN" altLang="en-US" sz="2000" spc="0">
              <a:solidFill>
                <a:schemeClr val="tx1"/>
              </a:solidFill>
            </a:endParaRPr>
          </a:p>
        </p:txBody>
      </p:sp>
      <p:grpSp>
        <p:nvGrpSpPr>
          <p:cNvPr id="5" name="稻壳儿_答辩小姐姐作品_8"/>
          <p:cNvGrpSpPr/>
          <p:nvPr/>
        </p:nvGrpSpPr>
        <p:grpSpPr>
          <a:xfrm>
            <a:off x="249555" y="1170305"/>
            <a:ext cx="2035810" cy="829945"/>
            <a:chOff x="3866082" y="713275"/>
            <a:chExt cx="4074281" cy="75297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554706" y="713275"/>
              <a:ext cx="2697032" cy="75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金山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二模</a:t>
              </a:r>
              <a:endParaRPr lang="zh-CN" altLang="en-US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511925" y="1170305"/>
            <a:ext cx="5462270" cy="399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D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“语言明快活泼”错。此诗开篇勾勒出一幅秋日行旅图，对萧萧红叶的描写透露出作者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一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缕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悲凉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的意绪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；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颔颈联借“残云”“疏雨”“树色”等意象，更是使</a:t>
            </a:r>
            <a:r>
              <a:rPr sz="24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凄寒萧瑟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更深一层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。</a:t>
            </a:r>
            <a:endParaRPr lang="zh-CN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远近结合：远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——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残云、太华山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...</a:t>
            </a:r>
            <a:endParaRPr lang="zh-CN" alt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            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近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——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红叶、长亭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...</a:t>
            </a:r>
            <a:endParaRPr lang="en-US" altLang="zh-CN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化静为动：随、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入</a:t>
            </a:r>
            <a:endParaRPr lang="zh-CN" alt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15303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3535" y="577850"/>
            <a:ext cx="7089775" cy="5344795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登岳阳楼（其一）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（宋）陈与义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洞庭之东江水西，帘旌不动夕阳迟。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登临吴蜀横分地，徙倚湖山欲暮时。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万里来游还望远，三年多难更凭危。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白头吊古风霜里，老木沧波无限悲。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spcAft>
                <a:spcPts val="0"/>
              </a:spcAft>
              <a:buNone/>
            </a:pP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下列对这首诗赏析不正确的一项是（  </a:t>
            </a:r>
            <a:r>
              <a:rPr lang="zh-CN" altLang="en-US" sz="2000" spc="0">
                <a:solidFill>
                  <a:srgbClr val="FF0000"/>
                </a:solidFill>
              </a:rPr>
              <a:t>B</a:t>
            </a:r>
            <a:r>
              <a:rPr lang="zh-CN" altLang="en-US" sz="2000" spc="0">
                <a:solidFill>
                  <a:schemeClr val="tx1"/>
                </a:solidFill>
              </a:rPr>
              <a:t>  ）。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A.首联交代了楼的位置、登楼的时间，描写了登楼时湖面风平浪静的景象。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B.颔联描写登楼后，作者面对傍晚时分的湖山胜景</a:t>
            </a:r>
            <a:r>
              <a:rPr lang="zh-CN" altLang="en-US" sz="2000" spc="0">
                <a:solidFill>
                  <a:srgbClr val="FF0000"/>
                </a:solidFill>
                <a:highlight>
                  <a:srgbClr val="FFFF00"/>
                </a:highlight>
              </a:rPr>
              <a:t>留恋忘返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000" spc="0">
                <a:solidFill>
                  <a:schemeClr val="tx1"/>
                </a:solidFill>
              </a:rPr>
              <a:t>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C.颈联中的“万里”是夸张虚写，“三年”则是真实的辗转逃难时间。 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D.尾联中的“老木沧波”是简化版的“无边落木萧萧下，不尽长江滚滚来”。</a:t>
            </a:r>
            <a:endParaRPr lang="zh-CN" altLang="en-US" sz="2000" spc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33310" y="1026795"/>
            <a:ext cx="4128135" cy="429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solidFill>
                  <a:schemeClr val="accent5">
                    <a:lumMod val="75000"/>
                  </a:schemeClr>
                </a:solidFill>
                <a:cs typeface="+mn-ea"/>
                <a:sym typeface="+mn-ea"/>
              </a:rPr>
              <a:t>A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、“洞庭之东江水西”—</a:t>
            </a:r>
            <a:r>
              <a:rPr 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—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位置，</a:t>
            </a:r>
            <a:r>
              <a:rPr lang="en-US" altLang="zh-CN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夕阳</a:t>
            </a:r>
            <a:r>
              <a:rPr lang="en-US" altLang="zh-CN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”——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时间，</a:t>
            </a:r>
            <a:r>
              <a:rPr lang="en-US" altLang="zh-CN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不动</a:t>
            </a:r>
            <a:r>
              <a:rPr lang="en-US" altLang="zh-CN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”——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平静</a:t>
            </a:r>
            <a:endParaRPr lang="zh-CN" altLang="en-US" sz="2100" noProof="0" dirty="0">
              <a:solidFill>
                <a:schemeClr val="accent5">
                  <a:lumMod val="75000"/>
                </a:schemeClr>
              </a:solidFill>
              <a:ea typeface="宋体" panose="02010600030101010101" pitchFamily="2" charset="-122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B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“徙倚湖山欲暮时”指即使面对湖山胜景，内心的</a:t>
            </a:r>
            <a:r>
              <a:rPr lang="zh-CN" altLang="en-US" sz="2100" b="1" u="sng" noProof="0" dirty="0">
                <a:solidFill>
                  <a:schemeClr val="accent5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惆</a:t>
            </a:r>
            <a:r>
              <a:rPr lang="en-US" sz="2100" b="1" u="sng" noProof="0" dirty="0">
                <a:solidFill>
                  <a:schemeClr val="accent5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怅忧愁</a:t>
            </a:r>
            <a:r>
              <a:rPr lang="en-US" sz="2100" noProof="0" dirty="0">
                <a:solidFill>
                  <a:schemeClr val="accent5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之情油然而生，并不是留恋忘返。</a:t>
            </a:r>
            <a:endParaRPr lang="en-US" sz="2100" noProof="0" dirty="0">
              <a:solidFill>
                <a:schemeClr val="accent5">
                  <a:lumMod val="75000"/>
                </a:schemeClr>
              </a:solidFill>
              <a:ea typeface="宋体" panose="02010600030101010101" pitchFamily="2" charset="-122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u="sng" noProof="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ea"/>
              </a:rPr>
              <a:t>C</a:t>
            </a:r>
            <a:r>
              <a:rPr lang="zh-CN" altLang="en-US" sz="2100" u="sng" noProof="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ea"/>
              </a:rPr>
              <a:t>、这个三年注释里没写</a:t>
            </a:r>
            <a:r>
              <a:rPr lang="en-US" altLang="zh-CN" sz="2100" u="sng" noProof="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ea"/>
              </a:rPr>
              <a:t>.......</a:t>
            </a:r>
            <a:r>
              <a:rPr lang="zh-CN" altLang="en-US" sz="2100" u="sng" noProof="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ea"/>
              </a:rPr>
              <a:t>猜一猜吧</a:t>
            </a:r>
            <a:r>
              <a:rPr lang="en-US" altLang="zh-CN" sz="2100" u="sng" noProof="0" dirty="0">
                <a:solidFill>
                  <a:srgbClr val="FF0000"/>
                </a:solidFill>
                <a:highlight>
                  <a:srgbClr val="FFFF00"/>
                </a:highlight>
                <a:cs typeface="+mn-ea"/>
                <a:sym typeface="+mn-ea"/>
              </a:rPr>
              <a:t>.......</a:t>
            </a:r>
            <a:endParaRPr lang="en-US" altLang="zh-CN" sz="2100" u="sng" noProof="0" dirty="0">
              <a:solidFill>
                <a:srgbClr val="FF0000"/>
              </a:solidFill>
              <a:highlight>
                <a:srgbClr val="FFFF00"/>
              </a:highlight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solidFill>
                  <a:schemeClr val="accent5">
                    <a:lumMod val="75000"/>
                  </a:schemeClr>
                </a:solidFill>
                <a:cs typeface="+mn-ea"/>
                <a:sym typeface="+mn-ea"/>
              </a:rPr>
              <a:t>D</a:t>
            </a:r>
            <a:r>
              <a:rPr lang="zh-CN" altLang="en-US" sz="2100" noProof="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  <a:cs typeface="+mn-ea"/>
                <a:sym typeface="+mn-ea"/>
              </a:rPr>
              <a:t>、选择枝若提到诗中用典，那一般它是对的。如果是学过的典故可以稍加验证。</a:t>
            </a:r>
            <a:endParaRPr lang="zh-CN" altLang="en-US" sz="2100" noProof="0" dirty="0">
              <a:solidFill>
                <a:schemeClr val="accent5">
                  <a:lumMod val="75000"/>
                </a:schemeClr>
              </a:solidFill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 rot="1260000">
            <a:off x="7023735" y="2830195"/>
            <a:ext cx="1014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sz="7200" b="1" noProof="0" dirty="0">
              <a:solidFill>
                <a:schemeClr val="accent5">
                  <a:lumMod val="75000"/>
                </a:schemeClr>
              </a:solidFill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2" name="稻壳儿_答辩小姐姐作品_8"/>
          <p:cNvGrpSpPr/>
          <p:nvPr/>
        </p:nvGrpSpPr>
        <p:grpSpPr>
          <a:xfrm>
            <a:off x="343535" y="1026795"/>
            <a:ext cx="1470660" cy="830997"/>
            <a:chOff x="3866082" y="456735"/>
            <a:chExt cx="4074281" cy="83099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4068391" y="456735"/>
              <a:ext cx="38719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青浦二模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15303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3535" y="758825"/>
            <a:ext cx="7005955" cy="5180330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松滋渡望峡中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（唐）刘禹锡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渡头轻雨洒寒梅，云际溶溶</a:t>
            </a:r>
            <a:r>
              <a:rPr lang="en-US" altLang="zh-CN" sz="2800" b="1" spc="0">
                <a:solidFill>
                  <a:schemeClr val="accent2"/>
                </a:solidFill>
              </a:rPr>
              <a:t>/</a:t>
            </a:r>
            <a:r>
              <a:rPr lang="zh-CN" altLang="en-US" sz="2000" spc="0">
                <a:solidFill>
                  <a:schemeClr val="tx1"/>
                </a:solidFill>
              </a:rPr>
              <a:t>雪水来。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梦渚草长迷楚望，夷陵土黑有秦灰。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巴人泪应猿声落，蜀客船从鸟道回。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十二碧峰何处所，永安宫外是荒台。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下列对本诗首联赏析正确的一项是（ </a:t>
            </a:r>
            <a:r>
              <a:rPr lang="zh-CN" altLang="en-US" sz="2000" spc="0">
                <a:solidFill>
                  <a:srgbClr val="FF0000"/>
                </a:solidFill>
              </a:rPr>
              <a:t>A</a:t>
            </a:r>
            <a:r>
              <a:rPr lang="zh-CN" altLang="en-US" sz="2000" spc="0">
                <a:solidFill>
                  <a:schemeClr val="tx1"/>
                </a:solidFill>
              </a:rPr>
              <a:t>   ）。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A.“轻雨”与“寒梅”点明季节，使全诗笼罩在凄迷氛围中。</a:t>
            </a:r>
            <a:r>
              <a:rPr lang="zh-CN" altLang="en-US" sz="2800" spc="0">
                <a:solidFill>
                  <a:srgbClr val="FF0000"/>
                </a:solidFill>
              </a:rPr>
              <a:t>冬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B.“溶溶雪水”喻指轻雨越下越大，加重了全诗的迷离之感。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C.“渡头”与“云际”表明作者</a:t>
            </a:r>
            <a:r>
              <a:rPr lang="zh-CN" altLang="en-US" sz="2000" spc="0">
                <a:highlight>
                  <a:srgbClr val="FFFF00"/>
                </a:highlight>
              </a:rPr>
              <a:t>移步</a:t>
            </a:r>
            <a:r>
              <a:rPr lang="en-US" altLang="zh-CN" sz="2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  <a:ea typeface="+mj-lt"/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000" spc="0">
                <a:solidFill>
                  <a:schemeClr val="tx1"/>
                </a:solidFill>
              </a:rPr>
              <a:t>换景，由渡口登上高峡。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D.“洒”字描绘出寒梅花瓣如雨飘下的情景，增强凄美之感。</a:t>
            </a:r>
            <a:endParaRPr lang="zh-CN" altLang="en-US" sz="2000" spc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84290" y="1598930"/>
            <a:ext cx="5311140" cy="2670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B.</a:t>
            </a:r>
            <a:r>
              <a:rPr 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云际溶溶雪水来”是指天边白云流动，好像雪花化水泻下来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，</a:t>
            </a:r>
            <a:r>
              <a:rPr lang="zh-CN" sz="21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没有</a:t>
            </a:r>
            <a:r>
              <a:rPr sz="21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喻指轻雨越下越大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C.首句写作者站在松滋渡，第二句写作者望向无边的天际，并</a:t>
            </a:r>
            <a:r>
              <a:rPr sz="21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没有移步换景</a:t>
            </a:r>
            <a:endParaRPr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D.“渡头轻雨洒寒梅”，诗人眼前所见的是微微</a:t>
            </a:r>
            <a:r>
              <a:rPr sz="21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冷雨洒在凌寒的梅花上</a:t>
            </a:r>
            <a:r>
              <a:rPr lang="zh-CN" sz="2400" b="1" u="sng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【主语是轻雨】</a:t>
            </a:r>
            <a:endParaRPr lang="zh-CN" sz="2400" b="1" u="sng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</p:txBody>
      </p:sp>
      <p:grpSp>
        <p:nvGrpSpPr>
          <p:cNvPr id="2" name="稻壳儿_答辩小姐姐作品_8"/>
          <p:cNvGrpSpPr/>
          <p:nvPr/>
        </p:nvGrpSpPr>
        <p:grpSpPr>
          <a:xfrm>
            <a:off x="313690" y="1098551"/>
            <a:ext cx="1470660" cy="830997"/>
            <a:chOff x="3866082" y="514521"/>
            <a:chExt cx="4074281" cy="83099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6082" y="514521"/>
              <a:ext cx="3692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杨浦二模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249555" y="137160"/>
            <a:ext cx="153035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170" y="631190"/>
            <a:ext cx="7417435" cy="5596255"/>
          </a:xfrm>
        </p:spPr>
        <p:txBody>
          <a:bodyPr>
            <a:noAutofit/>
          </a:bodyPr>
          <a:p>
            <a:pPr marL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满庭芳·归去来兮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[北宋]苏轼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元丰七年四月一日，余将去黄移汝，留别雪堂邻里二三君子，会李仲览自江东来别，遂书以遗之。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sz="2000" spc="0">
                <a:solidFill>
                  <a:schemeClr val="tx1"/>
                </a:solidFill>
              </a:rPr>
              <a:t>        </a:t>
            </a:r>
            <a:r>
              <a:rPr lang="zh-CN" altLang="en-US" sz="2000">
                <a:solidFill>
                  <a:schemeClr val="accent2">
                    <a:lumMod val="75000"/>
                  </a:schemeClr>
                </a:solidFill>
                <a:effectLst>
                  <a:reflection stA="45000" endPos="0" dir="5400000" sy="-100000" algn="bl" rotWithShape="0"/>
                </a:effectLst>
                <a:uFill>
                  <a:solidFill>
                    <a:schemeClr val="accent2"/>
                  </a:solidFill>
                </a:uFill>
              </a:rPr>
              <a:t>归去来兮，吾归何处？</a:t>
            </a:r>
            <a:r>
              <a:rPr lang="zh-CN" altLang="en-US" sz="2000" u="sng" spc="0">
                <a:solidFill>
                  <a:schemeClr val="tx1"/>
                </a:solidFill>
              </a:rPr>
              <a:t>万里家在岷峨。百年强半，来日苦无多。坐见黄州再闰，儿童尽楚语吴歌。山中友，鸡豚社酒，相劝老东坡。</a:t>
            </a:r>
            <a:endParaRPr lang="zh-CN" altLang="en-US" sz="2000" u="sng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sz="2000" spc="0">
                <a:solidFill>
                  <a:schemeClr val="tx1"/>
                </a:solidFill>
              </a:rPr>
              <a:t>        </a:t>
            </a:r>
            <a:r>
              <a:rPr lang="zh-CN" altLang="en-US" sz="2000" spc="0">
                <a:solidFill>
                  <a:schemeClr val="tx1"/>
                </a:solidFill>
                <a:uFill>
                  <a:solidFill>
                    <a:schemeClr val="accent2"/>
                  </a:solidFill>
                </a:uFill>
              </a:rPr>
              <a:t>云何？当此去，人生底事，</a:t>
            </a:r>
            <a:r>
              <a:rPr lang="zh-CN" altLang="en-US" sz="2800" b="1" u="sng" spc="0">
                <a:solidFill>
                  <a:schemeClr val="accent6">
                    <a:lumMod val="75000"/>
                  </a:schemeClr>
                </a:solidFill>
              </a:rPr>
              <a:t>来往如梭</a:t>
            </a:r>
            <a:r>
              <a:rPr lang="zh-CN" altLang="en-US" sz="2000" spc="0">
                <a:solidFill>
                  <a:schemeClr val="tx1"/>
                </a:solidFill>
                <a:uFill>
                  <a:solidFill>
                    <a:schemeClr val="accent2"/>
                  </a:solidFill>
                </a:uFill>
              </a:rPr>
              <a:t>。</a:t>
            </a:r>
            <a:r>
              <a:rPr lang="zh-CN" altLang="en-US" sz="2000" spc="0">
                <a:solidFill>
                  <a:schemeClr val="tx1"/>
                </a:solidFill>
              </a:rPr>
              <a:t>待闲看，秋风洛水清波。好在堂前细</a:t>
            </a:r>
            <a:r>
              <a:rPr lang="zh-CN" altLang="en-US" sz="2800" b="1" u="sng" spc="0">
                <a:solidFill>
                  <a:schemeClr val="accent6">
                    <a:lumMod val="75000"/>
                  </a:schemeClr>
                </a:solidFill>
              </a:rPr>
              <a:t>柳</a:t>
            </a:r>
            <a:r>
              <a:rPr lang="zh-CN" altLang="en-US" sz="2000" spc="0">
                <a:solidFill>
                  <a:schemeClr val="tx1"/>
                </a:solidFill>
              </a:rPr>
              <a:t>，应</a:t>
            </a:r>
            <a:r>
              <a:rPr lang="zh-CN" altLang="en-US" sz="2800" b="1" u="sng" spc="0">
                <a:solidFill>
                  <a:schemeClr val="accent6">
                    <a:lumMod val="75000"/>
                  </a:schemeClr>
                </a:solidFill>
              </a:rPr>
              <a:t>念</a:t>
            </a:r>
            <a:r>
              <a:rPr lang="zh-CN" altLang="en-US" sz="2000" spc="0">
                <a:solidFill>
                  <a:schemeClr val="tx1"/>
                </a:solidFill>
              </a:rPr>
              <a:t>我，莫剪柔柯。仍传语，江南父老，时与晒渔蓑。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endParaRPr lang="zh-CN" altLang="en-US" sz="2800" b="1" u="sng" spc="0">
              <a:solidFill>
                <a:schemeClr val="accent6">
                  <a:lumMod val="75000"/>
                </a:schemeClr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下列关于这首词写作特点的说法，不准确的一项是（ </a:t>
            </a:r>
            <a:r>
              <a:rPr lang="zh-CN" altLang="en-US" sz="2000" spc="0">
                <a:solidFill>
                  <a:srgbClr val="FF0000"/>
                </a:solidFill>
              </a:rPr>
              <a:t>C</a:t>
            </a:r>
            <a:r>
              <a:rPr lang="zh-CN" altLang="en-US" sz="2000" spc="0">
                <a:solidFill>
                  <a:schemeClr val="tx1"/>
                </a:solidFill>
              </a:rPr>
              <a:t>）。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  <a:highlight>
                  <a:srgbClr val="FFFF00"/>
                </a:highlight>
              </a:rPr>
              <a:t>A.叙述与抒情相融 </a:t>
            </a:r>
            <a:r>
              <a:rPr lang="zh-CN" altLang="en-US" sz="2000" spc="0">
                <a:solidFill>
                  <a:schemeClr val="tx1"/>
                </a:solidFill>
              </a:rPr>
              <a:t>           B.实写与虚写结合</a:t>
            </a:r>
            <a:endParaRPr lang="zh-CN" altLang="en-US" sz="2000" spc="0">
              <a:solidFill>
                <a:schemeClr val="tx1"/>
              </a:solidFill>
            </a:endParaRPr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sz="2000" spc="0">
                <a:solidFill>
                  <a:schemeClr val="tx1"/>
                </a:solidFill>
              </a:rPr>
              <a:t>C.现在与过去对比</a:t>
            </a:r>
            <a:r>
              <a:rPr lang="en-US" altLang="zh-CN" sz="2000" spc="0">
                <a:solidFill>
                  <a:schemeClr val="tx1"/>
                </a:solidFill>
              </a:rPr>
              <a:t>            </a:t>
            </a:r>
            <a:r>
              <a:rPr lang="zh-CN" altLang="en-US" sz="2000" spc="0">
                <a:solidFill>
                  <a:schemeClr val="tx1"/>
                </a:solidFill>
              </a:rPr>
              <a:t>D.比拟与比喻兼用</a:t>
            </a:r>
            <a:endParaRPr lang="zh-CN" altLang="en-US" sz="2000" spc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34350" y="963295"/>
            <a:ext cx="3803650" cy="4711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A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、见、劝、看、传语等为叙述，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来日苦无多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人生底事往来如梭”等为抒情</a:t>
            </a:r>
            <a:endParaRPr lang="zh-CN" altLang="en-US" sz="2000" u="wavy">
              <a:highlight>
                <a:srgbClr val="FFFF00"/>
              </a:highlight>
              <a:uFill>
                <a:solidFill>
                  <a:schemeClr val="accent2"/>
                </a:solidFill>
              </a:uFill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B.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相劝老东坡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等为实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写，“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秋风洛水清波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”等为虚写</a:t>
            </a:r>
            <a:endParaRPr lang="zh-CN" alt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C.</a:t>
            </a:r>
            <a:r>
              <a:rPr lang="zh-CN" altLang="en-US" sz="2100" b="1" u="sng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没有写过去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，只是感慨人生。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“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万里家在岷峨</a:t>
            </a:r>
            <a:r>
              <a:rPr lang="en-US" alt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”</a:t>
            </a:r>
            <a:r>
              <a:rPr lang="zh-CN" altLang="en-US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不算过去，也没有对比</a:t>
            </a:r>
            <a:endParaRPr lang="zh-CN" altLang="en-US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D.“堂前细柳应念我”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等</a:t>
            </a:r>
            <a:r>
              <a:rPr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为拟人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，“人生底事来往如梭”</a:t>
            </a:r>
            <a:r>
              <a:rPr lang="zh-CN" sz="2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ea"/>
                <a:sym typeface="+mn-ea"/>
              </a:rPr>
              <a:t>等为比喻</a:t>
            </a:r>
            <a:endParaRPr lang="zh-CN" sz="210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7040" y="1899920"/>
            <a:ext cx="10687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u="sng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叙述</a:t>
            </a:r>
            <a:endParaRPr lang="zh-CN" altLang="en-US" sz="2400" u="sng">
              <a:solidFill>
                <a:schemeClr val="accent1"/>
              </a:solidFill>
            </a:endParaRPr>
          </a:p>
          <a:p>
            <a:endParaRPr lang="zh-CN" altLang="en-US" sz="2400" u="sng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555" y="2090420"/>
            <a:ext cx="941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u="sng">
                <a:solidFill>
                  <a:schemeClr val="accent2"/>
                </a:solidFill>
                <a:latin typeface="隶书" panose="02010509060101010101" charset="-122"/>
                <a:ea typeface="隶书" panose="02010509060101010101" charset="-122"/>
                <a:sym typeface="+mn-ea"/>
              </a:rPr>
              <a:t>抒情</a:t>
            </a:r>
            <a:endParaRPr lang="zh-CN" altLang="en-US" sz="2400" u="sng">
              <a:solidFill>
                <a:schemeClr val="accent2"/>
              </a:solidFill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74295" y="2470785"/>
            <a:ext cx="487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实</a:t>
            </a:r>
            <a:endParaRPr lang="zh-CN" altLang="en-US" sz="2800" b="1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74295" y="3845560"/>
            <a:ext cx="487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虚</a:t>
            </a:r>
            <a:endParaRPr lang="zh-CN" altLang="en-US" sz="2800" b="1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grpSp>
        <p:nvGrpSpPr>
          <p:cNvPr id="8" name="稻壳儿_答辩小姐姐作品_8"/>
          <p:cNvGrpSpPr/>
          <p:nvPr/>
        </p:nvGrpSpPr>
        <p:grpSpPr>
          <a:xfrm>
            <a:off x="1455420" y="631190"/>
            <a:ext cx="1470660" cy="830997"/>
            <a:chOff x="3866082" y="551350"/>
            <a:chExt cx="4074281" cy="83099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4057831" y="551350"/>
              <a:ext cx="38825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徐汇一模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111375" y="1461770"/>
            <a:ext cx="816927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赏析与理解</a:t>
            </a:r>
            <a:r>
              <a:rPr lang="zh-CN" altLang="en-US" sz="48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简答题</a:t>
            </a:r>
            <a:endParaRPr lang="zh-CN" altLang="en-US" sz="4800" spc="8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pPr algn="ctr"/>
            <a:endParaRPr lang="zh-CN" altLang="en-US" sz="4800" spc="8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pPr algn="ctr"/>
            <a:r>
              <a:rPr lang="zh-CN" altLang="en-US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手法+内容</a:t>
            </a:r>
            <a:r>
              <a:rPr lang="en-US" altLang="zh-CN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+</a:t>
            </a:r>
            <a:r>
              <a:rPr lang="zh-CN" altLang="en-US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效果</a:t>
            </a:r>
            <a:r>
              <a:rPr lang="zh-CN" altLang="en-US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+情感</a:t>
            </a:r>
            <a:r>
              <a:rPr lang="en-US" altLang="zh-CN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/</a:t>
            </a:r>
            <a:r>
              <a:rPr lang="zh-CN" altLang="en-US" sz="40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主旨</a:t>
            </a:r>
            <a:endParaRPr lang="zh-CN" altLang="en-US" sz="4000" spc="8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66115" y="2138045"/>
            <a:ext cx="8107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零距离</a:t>
            </a:r>
            <a:r>
              <a:rPr lang="en-US" altLang="zh-CN" sz="44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p194-197</a:t>
            </a:r>
            <a:endParaRPr lang="en-US" altLang="zh-CN" sz="44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t="68519"/>
          <a:stretch>
            <a:fillRect/>
          </a:stretch>
        </p:blipFill>
        <p:spPr>
          <a:xfrm>
            <a:off x="0" y="942340"/>
            <a:ext cx="12735560" cy="41160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91560" y="2550160"/>
            <a:ext cx="3710940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1765" y="3028950"/>
            <a:ext cx="1986915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1765" y="2071370"/>
            <a:ext cx="4017645" cy="478790"/>
          </a:xfrm>
          <a:prstGeom prst="rect">
            <a:avLst/>
          </a:prstGeom>
          <a:noFill/>
          <a:ln w="762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73380" y="1450340"/>
            <a:ext cx="233680" cy="0"/>
          </a:xfrm>
          <a:prstGeom prst="line">
            <a:avLst/>
          </a:prstGeom>
          <a:ln w="12700">
            <a:solidFill>
              <a:srgbClr val="4D7F8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610360" y="1450340"/>
            <a:ext cx="233680" cy="0"/>
          </a:xfrm>
          <a:prstGeom prst="line">
            <a:avLst/>
          </a:prstGeom>
          <a:ln w="12700">
            <a:solidFill>
              <a:srgbClr val="4D7F8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73381" y="963296"/>
            <a:ext cx="136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 smtClean="0">
                <a:latin typeface="+mn-lt"/>
                <a:ea typeface="+mn-ea"/>
                <a:cs typeface="+mn-ea"/>
                <a:sym typeface="+mn-lt"/>
              </a:rPr>
              <a:t>21</a:t>
            </a:r>
            <a:r>
              <a:rPr lang="zh-CN" altLang="en-US" sz="2400" spc="300" dirty="0" smtClean="0">
                <a:latin typeface="+mn-lt"/>
                <a:ea typeface="+mn-ea"/>
                <a:cs typeface="+mn-ea"/>
                <a:sym typeface="+mn-lt"/>
              </a:rPr>
              <a:t>普陀二模</a:t>
            </a:r>
            <a:endParaRPr lang="en-US" altLang="zh-CN" sz="2400" spc="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2655" y="1450340"/>
            <a:ext cx="98729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锦堂春</a:t>
            </a:r>
            <a:endParaRPr lang="zh-CN" altLang="en-US" sz="2000"/>
          </a:p>
          <a:p>
            <a:pPr algn="ctr"/>
            <a:r>
              <a:rPr lang="zh-CN" altLang="en-US" sz="2000"/>
              <a:t>（宋）司马光</a:t>
            </a:r>
            <a:endParaRPr lang="zh-CN" altLang="en-US" sz="2000"/>
          </a:p>
          <a:p>
            <a:pPr algn="l"/>
            <a:r>
              <a:rPr lang="zh-CN" altLang="en-US" sz="2000"/>
              <a:t>红日迟迟，虚郎转影，槐阴迤逦西斜。彩笔工夫，难状晚景烟霞。蝶尚不知春去，漫绕幽砌寻花。奈猛风过后，纵有残红，飞向谁家。</a:t>
            </a:r>
            <a:endParaRPr lang="zh-CN" altLang="en-US" sz="2000"/>
          </a:p>
          <a:p>
            <a:pPr algn="l"/>
            <a:r>
              <a:rPr lang="zh-CN" altLang="en-US" sz="2000"/>
              <a:t>始知青鬓无价，叹飘零官路，荏苒年华。今日笙歌业里，特地咨嗟。</a:t>
            </a:r>
            <a:r>
              <a:rPr lang="zh-CN" altLang="en-US" sz="2000" u="sng"/>
              <a:t>席上青衫湿透，算感旧、何止琵琶。</a:t>
            </a:r>
            <a:r>
              <a:rPr lang="zh-CN" altLang="en-US" sz="2000"/>
              <a:t>怎不教人易老，多少离愁，散在天涯。</a:t>
            </a:r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00888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赏析简答【某一手法】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3701415"/>
            <a:ext cx="9486265" cy="17945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QQ图片202203152255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1190" y="1691005"/>
            <a:ext cx="10515600" cy="3660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7404100" y="1943100"/>
              <a:ext cx="609600" cy="361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7404100" y="1943100"/>
                <a:ext cx="609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613150" y="2527300"/>
              <a:ext cx="1898650" cy="400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3613150" y="2527300"/>
                <a:ext cx="1898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3575050" y="2476500"/>
              <a:ext cx="1936750" cy="450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3575050" y="2476500"/>
                <a:ext cx="1936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397750" y="1892300"/>
              <a:ext cx="603250" cy="393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397750" y="1892300"/>
                <a:ext cx="603250" cy="393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QQ图片202203152336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672590" y="18415"/>
            <a:ext cx="2915920" cy="6261100"/>
          </a:xfrm>
          <a:prstGeom prst="rect">
            <a:avLst/>
          </a:prstGeom>
        </p:spPr>
      </p:pic>
      <p:pic>
        <p:nvPicPr>
          <p:cNvPr id="8" name="图片 7" descr="QQ图片20220315234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25" y="109855"/>
            <a:ext cx="7233285" cy="663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2" name="墨迹 11"/>
              <p14:cNvContentPartPr/>
              <p14:nvPr/>
            </p14:nvContentPartPr>
            <p14:xfrm>
              <a:off x="5530850" y="984250"/>
              <a:ext cx="787400" cy="285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4"/>
            </p:blipFill>
            <p:spPr>
              <a:xfrm>
                <a:off x="5530850" y="984250"/>
                <a:ext cx="787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墨迹 12"/>
              <p14:cNvContentPartPr/>
              <p14:nvPr/>
            </p14:nvContentPartPr>
            <p14:xfrm>
              <a:off x="5480050" y="4051300"/>
              <a:ext cx="698500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6"/>
            </p:blipFill>
            <p:spPr>
              <a:xfrm>
                <a:off x="5480050" y="4051300"/>
                <a:ext cx="698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5461000" y="4660900"/>
              <a:ext cx="692150" cy="209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5461000" y="4660900"/>
                <a:ext cx="692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5441950" y="4953000"/>
              <a:ext cx="698500" cy="228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"/>
            </p:blipFill>
            <p:spPr>
              <a:xfrm>
                <a:off x="5441950" y="4953000"/>
                <a:ext cx="698500" cy="228600"/>
              </a:xfrm>
              <a:prstGeom prst="rect"/>
            </p:spPr>
          </p:pic>
        </mc:Fallback>
      </mc:AlternateContent>
      <p:sp>
        <p:nvSpPr>
          <p:cNvPr id="16" name="文本框 15"/>
          <p:cNvSpPr txBox="1"/>
          <p:nvPr/>
        </p:nvSpPr>
        <p:spPr>
          <a:xfrm>
            <a:off x="217805" y="4858385"/>
            <a:ext cx="4314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零距离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p229-230</a:t>
            </a:r>
            <a:endParaRPr lang="en-US" altLang="zh-CN" sz="32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" name="墨迹 2"/>
              <p14:cNvContentPartPr/>
              <p14:nvPr/>
            </p14:nvContentPartPr>
            <p14:xfrm>
              <a:off x="5524500" y="933450"/>
              <a:ext cx="793750" cy="323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1"/>
            </p:blipFill>
            <p:spPr>
              <a:xfrm>
                <a:off x="5524500" y="933450"/>
                <a:ext cx="793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4" name="墨迹 3"/>
              <p14:cNvContentPartPr/>
              <p14:nvPr/>
            </p14:nvContentPartPr>
            <p14:xfrm>
              <a:off x="5435600" y="3994150"/>
              <a:ext cx="768350" cy="3175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3"/>
            </p:blipFill>
            <p:spPr>
              <a:xfrm>
                <a:off x="5435600" y="3994150"/>
                <a:ext cx="768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" name="墨迹 4"/>
              <p14:cNvContentPartPr/>
              <p14:nvPr/>
            </p14:nvContentPartPr>
            <p14:xfrm>
              <a:off x="5473700" y="4654550"/>
              <a:ext cx="679450" cy="279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5"/>
            </p:blipFill>
            <p:spPr>
              <a:xfrm>
                <a:off x="5473700" y="4654550"/>
                <a:ext cx="679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7" name="墨迹 6"/>
              <p14:cNvContentPartPr/>
              <p14:nvPr/>
            </p14:nvContentPartPr>
            <p14:xfrm>
              <a:off x="5480050" y="4984750"/>
              <a:ext cx="673100" cy="190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7"/>
            </p:blipFill>
            <p:spPr>
              <a:xfrm>
                <a:off x="5480050" y="4984750"/>
                <a:ext cx="673100" cy="190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赏析简答【某一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手法】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963296"/>
            <a:ext cx="1470660" cy="830997"/>
            <a:chOff x="3866082" y="457371"/>
            <a:chExt cx="4074281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295324" y="457371"/>
              <a:ext cx="36450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闵行一模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1055" y="1228725"/>
            <a:ext cx="100609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秋夕宿石门馆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唐丘丹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暝从石门宿，摇落四岩空。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潭月漾山足，天河泻涧中。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杉松寒似雨，猿鸟夕惊风。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indent="803275"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独卧不成寐，苍然想谢公。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endParaRPr lang="zh-CN" altLang="en-US" sz="20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4890" y="3739509"/>
            <a:ext cx="963327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本诗二三联写景很有特色，请加以赏析。</a:t>
            </a:r>
            <a:endParaRPr lang="zh-CN" altLang="zh-CN" sz="20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133350" algn="just"/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本诗二三两联写月亮倒映在山脚下清澈的潭水中随波荡漾，天上的银河也倒映在山涧的河流中，如同从天而降；杉树和松树的叶子在秋风中坠落，如同寒冷的秋雨，发出沙沙的声响，树上的猿猴和宿鸟被阵阵秋风惊醒，发出尖利的惊叫。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</a:t>
            </a:r>
            <a:endParaRPr lang="zh-CN" altLang="zh-CN" sz="2000" kern="100" dirty="0">
              <a:solidFill>
                <a:srgbClr val="FF0000"/>
              </a:solidFill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133350" algn="just"/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作者从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视觉、触觉、听觉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等角度来写景，其中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漾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“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泻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”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极富动感，化静为动、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动静结合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。生动地写出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山间秋夜的清幽与空旷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，并表达了诗人与谢公一样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热爱自然山水的情感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zh-CN" sz="20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QQ图片202203160241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670" y="583565"/>
            <a:ext cx="10515600" cy="2270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9025" y="3168015"/>
            <a:ext cx="99155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133350" algn="just"/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本诗二三两联写月亮倒映在山脚下清澈的潭水中随波荡漾，天上的银河也倒映在山涧的河流中，如同从天而降；杉树和松树的叶子在秋风中坠落，如同寒冷的秋雨，发出沙沙的声响，树上的猿猴和宿鸟被阵阵秋风惊醒，发出尖利的惊叫。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//</a:t>
            </a:r>
            <a:endParaRPr lang="zh-CN" altLang="zh-CN" sz="2400" b="1" kern="100" dirty="0">
              <a:solidFill>
                <a:srgbClr val="FF0000"/>
              </a:solidFill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133350" algn="just"/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作者从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视觉、触觉、听觉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等角度来写景，其中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“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漾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”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和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“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泻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”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极富动感，化静为动、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动静结合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。生动地写出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山间秋夜的清幽与空旷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//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，并表达了诗人与谢公一样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热爱自然山水的情感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//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</a:t>
            </a:r>
            <a:endParaRPr lang="zh-CN" altLang="zh-CN" sz="2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0" y="0"/>
            <a:ext cx="7452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零距离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p199</a:t>
            </a:r>
            <a:endParaRPr lang="en-US" altLang="zh-CN" sz="32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赏析简答【某一手法】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195" y="1596390"/>
            <a:ext cx="102406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                                                                  </a:t>
            </a:r>
            <a:r>
              <a:rPr lang="zh-CN" altLang="zh-CN" sz="2000" dirty="0" smtClean="0"/>
              <a:t>踏莎行·初春</a:t>
            </a:r>
            <a:endParaRPr lang="zh-CN" altLang="zh-CN" sz="2000" dirty="0" smtClean="0"/>
          </a:p>
          <a:p>
            <a:pPr algn="ctr"/>
            <a:r>
              <a:rPr lang="en-US" altLang="zh-CN" sz="2000" dirty="0" smtClean="0"/>
              <a:t>          </a:t>
            </a:r>
            <a:r>
              <a:rPr lang="zh-CN" altLang="zh-CN" sz="2000" dirty="0" smtClean="0"/>
              <a:t>（清）徐灿</a:t>
            </a:r>
            <a:endParaRPr lang="zh-CN" altLang="zh-CN" sz="2000" dirty="0" smtClean="0"/>
          </a:p>
          <a:p>
            <a:r>
              <a:rPr lang="zh-CN" altLang="zh-CN" sz="2000" dirty="0" smtClean="0"/>
              <a:t>芳草才芽，梨花未雨，春魂①已作天涯絮。晶帘宛转为谁垂，金衣②飞上樱桃树。</a:t>
            </a:r>
            <a:endParaRPr lang="zh-CN" altLang="zh-CN" sz="2000" dirty="0" smtClean="0"/>
          </a:p>
          <a:p>
            <a:r>
              <a:rPr lang="zh-CN" altLang="zh-CN" sz="2000" dirty="0" smtClean="0"/>
              <a:t>故国茫茫，扁舟何许，夕阳一片江流去。碧云犹</a:t>
            </a:r>
            <a:r>
              <a:rPr lang="zh-CN" altLang="zh-CN" sz="2000" dirty="0" smtClean="0"/>
              <a:t>叠旧河山，月痕③休到深深处。</a:t>
            </a:r>
            <a:endParaRPr lang="zh-CN" altLang="zh-CN" sz="2000" dirty="0" smtClean="0"/>
          </a:p>
          <a:p>
            <a:endParaRPr lang="zh-CN" altLang="zh-CN" sz="2000" dirty="0" smtClean="0"/>
          </a:p>
          <a:p>
            <a:r>
              <a:rPr lang="zh-CN" altLang="zh-CN" sz="2000" dirty="0" smtClean="0"/>
              <a:t>【注释】①春魂：春日情怀。本词作于明亡入清时。②金衣：指黄莺③月痕：月影，月光。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4040505"/>
            <a:ext cx="10290810" cy="20421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3380" y="1029970"/>
            <a:ext cx="1473200" cy="831215"/>
            <a:chOff x="588" y="1622"/>
            <a:chExt cx="2320" cy="130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8" y="2284"/>
              <a:ext cx="368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36" y="2284"/>
              <a:ext cx="368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72" y="1622"/>
              <a:ext cx="2136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静安二模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438900" y="4445000"/>
              <a:ext cx="3632200" cy="4508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438900" y="4445000"/>
                <a:ext cx="3632200" cy="450850"/>
              </a:xfrm>
              <a:prstGeom prst="rect"/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QQ图片202203160257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2070735" y="-231775"/>
            <a:ext cx="6931660" cy="73971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1180" y="878205"/>
            <a:ext cx="304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零距离</a:t>
            </a:r>
            <a:r>
              <a:rPr lang="en-US" altLang="zh-CN" sz="3600" b="1"/>
              <a:t> p229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555" y="304800"/>
            <a:ext cx="11565255" cy="6468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赏析简答【手法】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73380" y="1450340"/>
            <a:ext cx="233680" cy="0"/>
          </a:xfrm>
          <a:prstGeom prst="line">
            <a:avLst/>
          </a:prstGeom>
          <a:ln w="12700">
            <a:solidFill>
              <a:srgbClr val="4D7F8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610360" y="1450340"/>
            <a:ext cx="233680" cy="0"/>
          </a:xfrm>
          <a:prstGeom prst="line">
            <a:avLst/>
          </a:prstGeom>
          <a:ln w="12700">
            <a:solidFill>
              <a:srgbClr val="4D7F8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57201" y="951140"/>
            <a:ext cx="1386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400" spc="300" dirty="0" smtClean="0">
                <a:latin typeface="+mn-lt"/>
                <a:ea typeface="+mn-ea"/>
                <a:cs typeface="+mn-ea"/>
                <a:sym typeface="+mn-lt"/>
              </a:rPr>
              <a:t>18</a:t>
            </a:r>
            <a:r>
              <a:rPr lang="zh-CN" altLang="en-US" sz="2400" spc="300" dirty="0" smtClean="0">
                <a:latin typeface="+mn-lt"/>
                <a:ea typeface="+mn-ea"/>
                <a:cs typeface="+mn-ea"/>
                <a:sym typeface="+mn-lt"/>
              </a:rPr>
              <a:t>松江一</a:t>
            </a:r>
            <a:r>
              <a:rPr lang="zh-CN" altLang="en-US" sz="2400" spc="300" dirty="0" smtClean="0">
                <a:latin typeface="+mn-lt"/>
                <a:ea typeface="+mn-ea"/>
                <a:cs typeface="+mn-ea"/>
                <a:sym typeface="+mn-lt"/>
              </a:rPr>
              <a:t>模</a:t>
            </a:r>
            <a:endParaRPr lang="zh-CN" altLang="en-US" sz="2400" spc="3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3290" y="1219200"/>
            <a:ext cx="9872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/>
              <a:t>送蔡侍御赴上都</a:t>
            </a:r>
            <a:r>
              <a:rPr lang="zh-CN" altLang="zh-CN" sz="2000" baseline="30000" dirty="0"/>
              <a:t>①</a:t>
            </a:r>
            <a:endParaRPr lang="zh-CN" altLang="zh-CN" sz="2000" dirty="0"/>
          </a:p>
          <a:p>
            <a:pPr algn="ctr"/>
            <a:r>
              <a:rPr lang="en-US" altLang="zh-CN" sz="2000" dirty="0"/>
              <a:t>(</a:t>
            </a:r>
            <a:r>
              <a:rPr lang="zh-CN" altLang="zh-CN" sz="2000" dirty="0"/>
              <a:t>唐</a:t>
            </a:r>
            <a:r>
              <a:rPr lang="en-US" altLang="zh-CN" sz="2000" dirty="0"/>
              <a:t>) </a:t>
            </a:r>
            <a:r>
              <a:rPr lang="zh-CN" altLang="zh-CN" sz="2000" dirty="0"/>
              <a:t>刘长卿</a:t>
            </a:r>
            <a:endParaRPr lang="zh-CN" altLang="zh-CN" sz="2000" dirty="0"/>
          </a:p>
          <a:p>
            <a:pPr algn="ctr"/>
            <a:r>
              <a:rPr lang="zh-CN" altLang="zh-CN" sz="2000" dirty="0"/>
              <a:t>迟迟立驷马，久客恋潇湘。</a:t>
            </a:r>
            <a:endParaRPr lang="zh-CN" altLang="zh-CN" sz="2000" dirty="0"/>
          </a:p>
          <a:p>
            <a:pPr algn="ctr"/>
            <a:r>
              <a:rPr lang="zh-CN" altLang="zh-CN" sz="2000" dirty="0"/>
              <a:t>明日谁同路，新年独到乡。</a:t>
            </a:r>
            <a:endParaRPr lang="zh-CN" altLang="zh-CN" sz="2000" dirty="0"/>
          </a:p>
          <a:p>
            <a:pPr algn="ctr"/>
            <a:r>
              <a:rPr lang="zh-CN" altLang="zh-CN" sz="2000" dirty="0"/>
              <a:t>孤烟向驿远，积雪去关长。</a:t>
            </a:r>
            <a:endParaRPr lang="zh-CN" altLang="zh-CN" sz="2000" dirty="0"/>
          </a:p>
          <a:p>
            <a:pPr algn="ctr"/>
            <a:r>
              <a:rPr lang="en-US" altLang="zh-CN" sz="2000" dirty="0"/>
              <a:t> </a:t>
            </a:r>
            <a:r>
              <a:rPr lang="zh-CN" altLang="zh-CN" sz="2000" dirty="0"/>
              <a:t>秦地看春色，南枝</a:t>
            </a:r>
            <a:r>
              <a:rPr lang="zh-CN" altLang="zh-CN" sz="2000" baseline="30000" dirty="0"/>
              <a:t>②</a:t>
            </a:r>
            <a:r>
              <a:rPr lang="zh-CN" altLang="zh-CN" sz="2000" dirty="0"/>
              <a:t>不可忘。</a:t>
            </a:r>
            <a:endParaRPr lang="zh-CN" altLang="zh-CN" sz="2000" dirty="0"/>
          </a:p>
          <a:p>
            <a:r>
              <a:rPr lang="zh-CN" altLang="zh-CN" sz="2000" dirty="0"/>
              <a:t>【注】①上都：古代对京都的通称，这里指长安。②南枝：语出《古诗十九首</a:t>
            </a:r>
            <a:r>
              <a:rPr lang="en-US" altLang="zh-CN" sz="2000" dirty="0"/>
              <a:t>●</a:t>
            </a:r>
            <a:r>
              <a:rPr lang="zh-CN" altLang="zh-CN" sz="2000" dirty="0"/>
              <a:t>行行重行行》“胡马依北风，越鸟巢南枝”句。</a:t>
            </a:r>
            <a:endParaRPr lang="zh-CN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062" y="4029522"/>
            <a:ext cx="9144393" cy="22556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8205" y="5932805"/>
            <a:ext cx="11489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写全</a:t>
            </a:r>
            <a:r>
              <a:rPr lang="en-US" altLang="zh-CN" sz="40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</a:t>
            </a:r>
            <a:r>
              <a:rPr lang="zh-CN" altLang="en-US" sz="40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简练</a:t>
            </a:r>
            <a:endParaRPr lang="zh-CN" altLang="en-US" sz="4000">
              <a:solidFill>
                <a:srgbClr val="4D7F89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235200" y="4076700"/>
              <a:ext cx="463550" cy="260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235200" y="4076700"/>
                <a:ext cx="463550" cy="260350"/>
              </a:xfrm>
              <a:prstGeom prst="rect"/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04315"/>
            <a:ext cx="10515600" cy="1593850"/>
          </a:xfrm>
        </p:spPr>
        <p:txBody>
          <a:bodyPr>
            <a:normAutofit/>
          </a:bodyPr>
          <a:p>
            <a:r>
              <a:rPr lang="en-US" altLang="zh-CN" u="sng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 u="sng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手法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特点）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</a:t>
            </a:r>
            <a:r>
              <a:rPr lang="en-US" altLang="zh-CN" u="sng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 u="sng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情感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效果）</a:t>
            </a:r>
            <a:b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</a:b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“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景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”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中注明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意象）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4060" y="2036445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写全</a:t>
            </a:r>
            <a:r>
              <a:rPr lang="en-US" altLang="zh-CN" sz="4400">
                <a:latin typeface="+mj-ea"/>
                <a:ea typeface="等线" panose="02010600030101010101" charset="-122"/>
                <a:cs typeface="+mj-ea"/>
              </a:rPr>
              <a:t>&amp;</a:t>
            </a: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简练</a:t>
            </a: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小结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817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1134110" y="1105018"/>
            <a:ext cx="1517650" cy="830997"/>
            <a:chOff x="3866082" y="528608"/>
            <a:chExt cx="4074281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89855" y="528608"/>
              <a:ext cx="34267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奉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贤二模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2775" y="1104747"/>
            <a:ext cx="105454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予求守江阴未得</a:t>
            </a:r>
            <a:r>
              <a:rPr lang="zh-CN" altLang="en-US" sz="2000" b="1" u="sng" dirty="0">
                <a:solidFill>
                  <a:schemeClr val="accent2"/>
                </a:solidFill>
              </a:rPr>
              <a:t>酬昌叔</a:t>
            </a:r>
            <a:r>
              <a:rPr lang="zh-CN" altLang="en-US" sz="2000" dirty="0"/>
              <a:t>忆阴见及之作①</a:t>
            </a:r>
            <a:endParaRPr lang="zh-CN" altLang="en-US" sz="2000" dirty="0"/>
          </a:p>
          <a:p>
            <a:pPr algn="ctr"/>
            <a:r>
              <a:rPr lang="zh-CN" altLang="en-US" sz="2000" dirty="0"/>
              <a:t>（北宋）王安石</a:t>
            </a:r>
            <a:endParaRPr lang="zh-CN" altLang="en-US" sz="2000" dirty="0"/>
          </a:p>
          <a:p>
            <a:pPr algn="ctr"/>
            <a:r>
              <a:rPr lang="zh-CN" altLang="en-US" sz="2000" dirty="0"/>
              <a:t>黄田港北水如天，万里风樯看贾船。</a:t>
            </a:r>
            <a:endParaRPr lang="zh-CN" altLang="en-US" sz="2000" dirty="0"/>
          </a:p>
          <a:p>
            <a:pPr algn="ctr"/>
            <a:r>
              <a:rPr lang="zh-CN" altLang="en-US" sz="2000" dirty="0"/>
              <a:t>海外珠犀常入市，人间鱼蟹不论钱。</a:t>
            </a:r>
            <a:endParaRPr lang="zh-CN" altLang="en-US" sz="2000" dirty="0"/>
          </a:p>
          <a:p>
            <a:pPr algn="ctr"/>
            <a:r>
              <a:rPr lang="zh-CN" altLang="en-US" sz="2000" dirty="0"/>
              <a:t>高亭笑语如昨日，末路尘沙②非少年。</a:t>
            </a:r>
            <a:endParaRPr lang="zh-CN" altLang="en-US" sz="2000" dirty="0"/>
          </a:p>
          <a:p>
            <a:pPr algn="ctr"/>
            <a:r>
              <a:rPr lang="zh-CN" altLang="en-US" sz="2000" b="1" u="sng" dirty="0">
                <a:solidFill>
                  <a:schemeClr val="accent2"/>
                </a:solidFill>
              </a:rPr>
              <a:t>强乞</a:t>
            </a:r>
            <a:r>
              <a:rPr lang="zh-CN" altLang="en-US" sz="2000" dirty="0"/>
              <a:t>一官终未得，只君同病肯相怜。</a:t>
            </a:r>
            <a:endParaRPr lang="zh-CN" altLang="en-US" sz="2000" dirty="0"/>
          </a:p>
          <a:p>
            <a:pPr algn="ctr"/>
            <a:endParaRPr lang="zh-CN" altLang="en-US" sz="2000" dirty="0"/>
          </a:p>
          <a:p>
            <a:pPr algn="l"/>
            <a:r>
              <a:rPr lang="zh-CN" altLang="en-US" sz="2000" dirty="0"/>
              <a:t>（注释）①本诗写于王安石出使辽国前。昌叔，即朱明之，仁宗天圣年间曾任江阴知军，是王安石好友。</a:t>
            </a:r>
            <a:r>
              <a:rPr lang="zh-CN" altLang="en-US" sz="2000" b="1" u="sng" dirty="0">
                <a:solidFill>
                  <a:schemeClr val="accent2"/>
                </a:solidFill>
              </a:rPr>
              <a:t>②末路尘沙：王安石曾以判官（相当于郎官）担任国使出任辽国。</a:t>
            </a:r>
            <a:endParaRPr lang="zh-CN" altLang="en-US" sz="2000" b="1" u="sng" dirty="0">
              <a:solidFill>
                <a:schemeClr val="accent2"/>
              </a:solidFill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374840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赏析简答【全诗】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520" y="3824605"/>
            <a:ext cx="9204960" cy="2458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4641850" y="5778500"/>
              <a:ext cx="831850" cy="6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4641850" y="5778500"/>
                <a:ext cx="831850" cy="6350"/>
              </a:xfrm>
              <a:prstGeom prst="rect"/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647458" y="2577493"/>
            <a:ext cx="689708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spc="8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文言常识选择题</a:t>
            </a:r>
            <a:endParaRPr lang="zh-CN" altLang="en-US" sz="4800" spc="8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963296"/>
            <a:ext cx="1567179" cy="830997"/>
            <a:chOff x="3866082" y="457371"/>
            <a:chExt cx="4341675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3" y="457371"/>
              <a:ext cx="3653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闵行二模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稻壳儿_答辩小姐姐作品_3"/>
          <p:cNvSpPr/>
          <p:nvPr/>
        </p:nvSpPr>
        <p:spPr>
          <a:xfrm>
            <a:off x="313690" y="304800"/>
            <a:ext cx="370522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赏析简答【全诗】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660" y="963295"/>
            <a:ext cx="10464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水调歌头</a:t>
            </a:r>
            <a:endParaRPr lang="zh-CN" altLang="en-US" sz="2400" dirty="0"/>
          </a:p>
          <a:p>
            <a:pPr algn="ctr"/>
            <a:r>
              <a:rPr lang="zh-CN" altLang="en-US" sz="2400" dirty="0"/>
              <a:t>（宋）葛长庚</a:t>
            </a:r>
            <a:endParaRPr lang="zh-CN" altLang="en-US" sz="2400" dirty="0"/>
          </a:p>
          <a:p>
            <a:r>
              <a:rPr lang="zh-CN" altLang="en-US" sz="2400" dirty="0"/>
              <a:t>江上春山远，山下暮云长。相留相送，时见双燕语风樯。满目飞花万点，回首故人千里，把酒沃愁肠。回雁峰前路，烟树正苍苍。</a:t>
            </a:r>
            <a:endParaRPr lang="zh-CN" altLang="en-US" sz="2400" dirty="0"/>
          </a:p>
          <a:p>
            <a:r>
              <a:rPr lang="zh-CN" altLang="en-US" sz="2400" dirty="0"/>
              <a:t>漏声残，灯焰短，马蹄香。浮云飞絮，一身将影向潇湘。多少风前月下，迤逦天涯海角，魂梦亦凄凉。又是春将暮，无语对斜阳。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155700" y="3569970"/>
            <a:ext cx="9881235" cy="238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/>
              <a:t>这首词是怎样表达送别之请的？请结合具体内容加以赏析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>
                <a:highlight>
                  <a:srgbClr val="00FF00"/>
                </a:highlight>
              </a:rPr>
              <a:t>借景抒情</a:t>
            </a:r>
            <a:r>
              <a:rPr lang="zh-CN" altLang="en-US" sz="2000"/>
              <a:t>，</a:t>
            </a:r>
            <a:r>
              <a:rPr lang="zh-CN" altLang="en-US" sz="2000">
                <a:highlight>
                  <a:srgbClr val="00FFFF"/>
                </a:highlight>
              </a:rPr>
              <a:t>用“江”“山”“云”“双燕”“飞花”“烟树”等景物</a:t>
            </a:r>
            <a:r>
              <a:rPr lang="zh-CN" altLang="en-US" sz="2000"/>
              <a:t>，</a:t>
            </a:r>
            <a:r>
              <a:rPr lang="zh-CN" altLang="en-US" sz="2000">
                <a:highlight>
                  <a:srgbClr val="FFFF00"/>
                </a:highlight>
              </a:rPr>
              <a:t>表达离别的凄凉哀婉之情。</a:t>
            </a:r>
            <a:r>
              <a:rPr lang="zh-CN" altLang="en-US" sz="2000">
                <a:highlight>
                  <a:srgbClr val="00FF00"/>
                </a:highlight>
              </a:rPr>
              <a:t>直抒胸臆</a:t>
            </a:r>
            <a:r>
              <a:rPr lang="zh-CN" altLang="en-US" sz="2000"/>
              <a:t>，</a:t>
            </a:r>
            <a:r>
              <a:rPr lang="zh-CN" altLang="en-US" sz="2000">
                <a:highlight>
                  <a:srgbClr val="00FFFF"/>
                </a:highlight>
              </a:rPr>
              <a:t>“魂梦亦凄凉”“无语”等</a:t>
            </a:r>
            <a:r>
              <a:rPr lang="zh-CN" altLang="en-US" sz="2000"/>
              <a:t>直接抒发</a:t>
            </a:r>
            <a:r>
              <a:rPr lang="zh-CN" altLang="en-US" sz="2000">
                <a:highlight>
                  <a:srgbClr val="FFFF00"/>
                </a:highlight>
              </a:rPr>
              <a:t>离别的伤感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>
                <a:highlight>
                  <a:srgbClr val="00FF00"/>
                </a:highlight>
              </a:rPr>
              <a:t>虚实结合</a:t>
            </a:r>
            <a:r>
              <a:rPr lang="zh-CN" altLang="en-US" sz="2000"/>
              <a:t>，</a:t>
            </a:r>
            <a:r>
              <a:rPr lang="zh-CN" altLang="en-US" sz="2000">
                <a:highlight>
                  <a:srgbClr val="00FFFF"/>
                </a:highlight>
              </a:rPr>
              <a:t>上片实写离别之景，下片想象离别后的情景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>
                <a:highlight>
                  <a:srgbClr val="00FF00"/>
                </a:highlight>
              </a:rPr>
              <a:t>借物写人</a:t>
            </a:r>
            <a:r>
              <a:rPr lang="zh-CN" altLang="en-US" sz="2000"/>
              <a:t>，以</a:t>
            </a:r>
            <a:r>
              <a:rPr lang="zh-CN" altLang="en-US" sz="2000">
                <a:highlight>
                  <a:srgbClr val="00FFFF"/>
                </a:highlight>
              </a:rPr>
              <a:t>双燕</a:t>
            </a:r>
            <a:r>
              <a:rPr lang="zh-CN" altLang="en-US" sz="2000"/>
              <a:t>表达</a:t>
            </a:r>
            <a:r>
              <a:rPr lang="zh-CN" altLang="en-US" sz="2000">
                <a:highlight>
                  <a:srgbClr val="FFFF00"/>
                </a:highlight>
              </a:rPr>
              <a:t>离别的不舍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>
                <a:highlight>
                  <a:srgbClr val="00FF00"/>
                </a:highlight>
              </a:rPr>
              <a:t>用典</a:t>
            </a:r>
            <a:r>
              <a:rPr lang="zh-CN" altLang="en-US" sz="2000"/>
              <a:t>，</a:t>
            </a:r>
            <a:r>
              <a:rPr lang="zh-CN" altLang="en-US" sz="2000">
                <a:highlight>
                  <a:srgbClr val="00FFFF"/>
                </a:highlight>
              </a:rPr>
              <a:t>回雁峰、潇湘</a:t>
            </a:r>
            <a:r>
              <a:rPr lang="zh-CN" altLang="en-US" sz="2000"/>
              <a:t>含蓄地表达了</a:t>
            </a:r>
            <a:r>
              <a:rPr lang="zh-CN" altLang="en-US" sz="2000">
                <a:highlight>
                  <a:srgbClr val="FFFF00"/>
                </a:highlight>
              </a:rPr>
              <a:t>旅途漫漫，形单影只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全诗】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56749"/>
            <a:ext cx="1470660" cy="830997"/>
            <a:chOff x="3866082" y="550824"/>
            <a:chExt cx="4074281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006817" y="550824"/>
              <a:ext cx="3687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18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金山一模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0585" y="1219200"/>
            <a:ext cx="97682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03275" algn="ctr"/>
            <a:r>
              <a:rPr lang="zh-CN" altLang="en-US" sz="2000" dirty="0"/>
              <a:t>归 洛 道 中①</a:t>
            </a:r>
            <a:endParaRPr lang="zh-CN" altLang="en-US" sz="2000" dirty="0"/>
          </a:p>
          <a:p>
            <a:pPr indent="803275" algn="ctr"/>
            <a:r>
              <a:rPr lang="en-US" altLang="zh-CN" sz="2000" dirty="0"/>
              <a:t>(</a:t>
            </a:r>
            <a:r>
              <a:rPr lang="zh-CN" altLang="en-US" sz="2000" dirty="0"/>
              <a:t>宋）陈与义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洛阳城边风起沙，征衫岁岁负年华。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归途忽践杨柳影，春事已到芜菁花。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道路无穷几倾毂②，牛羊既饱各知家。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人生扰扰成底事，马上哦诗日又斜。</a:t>
            </a:r>
            <a:endParaRPr lang="zh-CN" altLang="en-US" sz="2000" dirty="0"/>
          </a:p>
          <a:p>
            <a:pPr indent="803275" algn="l"/>
            <a:endParaRPr lang="zh-CN" altLang="en-US" sz="2000" dirty="0"/>
          </a:p>
          <a:p>
            <a:pPr indent="803275" algn="ctr"/>
            <a:r>
              <a:rPr lang="en-US" altLang="zh-CN" sz="2000" dirty="0"/>
              <a:t>【</a:t>
            </a:r>
            <a:r>
              <a:rPr lang="zh-CN" altLang="en-US" sz="2000" dirty="0"/>
              <a:t>注</a:t>
            </a:r>
            <a:r>
              <a:rPr lang="en-US" altLang="zh-CN" sz="2000" dirty="0"/>
              <a:t>】①</a:t>
            </a:r>
            <a:r>
              <a:rPr lang="zh-CN" altLang="en-US" sz="2000" dirty="0"/>
              <a:t>陈与义</a:t>
            </a:r>
            <a:r>
              <a:rPr lang="en-US" altLang="zh-CN" sz="2000" dirty="0"/>
              <a:t>(1090-1138)</a:t>
            </a:r>
            <a:r>
              <a:rPr lang="zh-CN" altLang="en-US" sz="2000" dirty="0"/>
              <a:t>， 著名爱国诗人。此诗是作者在客居汴梁</a:t>
            </a:r>
            <a:r>
              <a:rPr lang="en-US" altLang="zh-CN" sz="2000" dirty="0"/>
              <a:t>10 </a:t>
            </a:r>
            <a:r>
              <a:rPr lang="zh-CN" altLang="en-US" sz="2000" dirty="0"/>
              <a:t>年后返回洛阳途中所作。②毂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gu</a:t>
            </a:r>
            <a:r>
              <a:rPr lang="zh-CN" altLang="en-US" sz="2000" dirty="0"/>
              <a:t>三声</a:t>
            </a:r>
            <a:r>
              <a:rPr lang="en-US" altLang="zh-CN" sz="2000" dirty="0"/>
              <a:t>):</a:t>
            </a:r>
            <a:r>
              <a:rPr lang="zh-CN" altLang="en-US" sz="2000" dirty="0"/>
              <a:t>车轮子穿轴的孔，用来喻车。</a:t>
            </a:r>
            <a:endParaRPr lang="zh-CN" altLang="en-US" sz="2000" dirty="0"/>
          </a:p>
          <a:p>
            <a:pPr indent="803275" algn="ctr"/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691691" y="4388357"/>
            <a:ext cx="96332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联系全诗，赏析颈联的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妙处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分）</a:t>
            </a:r>
            <a:endParaRPr lang="zh-CN" altLang="zh-CN" sz="1800" kern="100" dirty="0">
              <a:effectLst/>
              <a:highlight>
                <a:srgbClr val="FFFF00"/>
              </a:highlight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           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颈联写诗人归家途中的艰辛，牛羊吃饱了知道回家的情形，诗人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借景抒情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，即借牛羊知家来表达自己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对家的思念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在结构上</a:t>
            </a:r>
            <a:r>
              <a:rPr lang="zh-CN" altLang="zh-CN" sz="1800" b="1" u="sng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引出尾句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夕阳西下，更加衬托作者的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归心似箭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7320" y="4701540"/>
            <a:ext cx="1143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u="sng" kern="100" dirty="0">
                <a:solidFill>
                  <a:schemeClr val="accent2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内容上</a:t>
            </a:r>
            <a:r>
              <a:rPr lang="en-US" altLang="zh-CN" sz="2400" b="1" u="sng" kern="100" dirty="0">
                <a:solidFill>
                  <a:schemeClr val="accent2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endParaRPr lang="en-US" altLang="zh-CN" sz="2400" b="1" u="sng" kern="100" dirty="0">
              <a:solidFill>
                <a:schemeClr val="accent2"/>
              </a:solidFill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全诗】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26196"/>
            <a:ext cx="1470660" cy="830997"/>
            <a:chOff x="3866082" y="520271"/>
            <a:chExt cx="4074281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54589" y="520271"/>
              <a:ext cx="3785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18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青浦一模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6953" y="1586950"/>
            <a:ext cx="10060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03275" algn="ctr"/>
            <a:r>
              <a:rPr lang="zh-CN" altLang="en-US" sz="2000" dirty="0"/>
              <a:t>早春南征①寄洛中诸友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（宋）欧阳修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楚色穷千里，行人何苦赊②。芳林逢旅雁，候馆噪山鸦。</a:t>
            </a:r>
            <a:endParaRPr lang="zh-CN" altLang="en-US" sz="2000" dirty="0"/>
          </a:p>
          <a:p>
            <a:pPr indent="803275" algn="ctr"/>
            <a:r>
              <a:rPr lang="zh-CN" altLang="en-US" sz="2000" dirty="0"/>
              <a:t>春入河边草，花开水上槎③。东风一樽酒，新岁独思家。</a:t>
            </a:r>
            <a:endParaRPr lang="zh-CN" altLang="en-US" sz="2000" dirty="0"/>
          </a:p>
          <a:p>
            <a:pPr indent="803275" algn="ctr"/>
            <a:r>
              <a:rPr lang="en-US" altLang="zh-CN" sz="2000" dirty="0"/>
              <a:t>【</a:t>
            </a:r>
            <a:r>
              <a:rPr lang="zh-CN" altLang="en-US" sz="2000" dirty="0"/>
              <a:t>注</a:t>
            </a:r>
            <a:r>
              <a:rPr lang="en-US" altLang="zh-CN" sz="2000" dirty="0"/>
              <a:t>】①</a:t>
            </a:r>
            <a:r>
              <a:rPr lang="zh-CN" altLang="en-US" sz="2000" dirty="0"/>
              <a:t>南征</a:t>
            </a:r>
            <a:r>
              <a:rPr lang="en-US" altLang="zh-CN" sz="2000" dirty="0"/>
              <a:t>:</a:t>
            </a:r>
            <a:r>
              <a:rPr lang="zh-CN" altLang="en-US" sz="2000" dirty="0"/>
              <a:t>离开洛阳去南方。②赊</a:t>
            </a:r>
            <a:r>
              <a:rPr lang="en-US" altLang="zh-CN" sz="2000" dirty="0"/>
              <a:t>:</a:t>
            </a:r>
            <a:r>
              <a:rPr lang="zh-CN" altLang="en-US" sz="2000" dirty="0"/>
              <a:t>遥远。③槎</a:t>
            </a:r>
            <a:r>
              <a:rPr lang="en-US" altLang="zh-CN" sz="2000" dirty="0"/>
              <a:t>(cha</a:t>
            </a:r>
            <a:r>
              <a:rPr lang="zh-CN" altLang="en-US" sz="2000" dirty="0"/>
              <a:t>二声</a:t>
            </a:r>
            <a:r>
              <a:rPr lang="en-US" altLang="zh-CN" sz="2000" dirty="0"/>
              <a:t>) :</a:t>
            </a:r>
            <a:r>
              <a:rPr lang="zh-CN" altLang="en-US" sz="2000" dirty="0"/>
              <a:t>木筏。</a:t>
            </a:r>
            <a:endParaRPr lang="zh-CN" altLang="en-US" sz="2000" dirty="0"/>
          </a:p>
          <a:p>
            <a:pPr algn="ctr"/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4289" y="3588843"/>
            <a:ext cx="963327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结合全诗从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内容和形式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角度赏析“春入河边草，花开水上槎”两句。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分）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内容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: 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写了作者在水路上看到的南方早春的美丽景色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: 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河边的青草已抽芽生长，河面上的水上植物也已开花了，并且就在自己乘坐的木筏边。这一派美丽的春景初看令人欣喜，但是一想到这不是家乡的美景，自己远离家乡，远离亲朋好友，作者禁不住离愁上心头，再好的风景也无欣赏的兴致了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形式：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运用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反衬手法，以乐景衬哀情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。用美丽的早春景色，反衬出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游子的孤寂以及对亲友的思念之情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04315"/>
            <a:ext cx="10515600" cy="1325563"/>
          </a:xfrm>
        </p:spPr>
        <p:txBody>
          <a:bodyPr>
            <a:normAutofit/>
          </a:bodyPr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内容（适当）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</a:t>
            </a:r>
            <a:r>
              <a:rPr lang="en-US" altLang="zh-CN" b="1" u="sng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xx</a:t>
            </a:r>
            <a:r>
              <a:rPr lang="zh-CN" altLang="en-US" b="1" u="sng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手法</a:t>
            </a:r>
            <a:r>
              <a:rPr lang="en-US" altLang="zh-CN" b="1" u="sng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+xx</a:t>
            </a:r>
            <a:r>
              <a:rPr lang="zh-CN" altLang="en-US" b="1" u="sng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情感</a:t>
            </a:r>
            <a:endParaRPr lang="zh-CN" altLang="en-US" b="1" u="sng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80" y="3098165"/>
            <a:ext cx="11996420" cy="4351655"/>
          </a:xfrm>
        </p:spPr>
        <p:txBody>
          <a:bodyPr/>
          <a:p>
            <a:pPr marL="0" indent="0">
              <a:buNone/>
            </a:pP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条理（首颔颈尾、内容</a:t>
            </a:r>
            <a:r>
              <a:rPr lang="en-US" altLang="zh-CN" sz="4400">
                <a:latin typeface="+mj-ea"/>
                <a:ea typeface="等线" panose="02010600030101010101" charset="-122"/>
                <a:cs typeface="+mj-ea"/>
              </a:rPr>
              <a:t>/</a:t>
            </a: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结构、</a:t>
            </a: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不同手法）</a:t>
            </a: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考虑有否结构作用（照应、对比、蓄势、引出</a:t>
            </a:r>
            <a:r>
              <a:rPr lang="en-US" altLang="zh-CN" sz="4400">
                <a:latin typeface="+mj-ea"/>
                <a:ea typeface="等线" panose="02010600030101010101" charset="-122"/>
                <a:cs typeface="+mj-ea"/>
              </a:rPr>
              <a:t>...</a:t>
            </a: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）</a:t>
            </a: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endParaRPr lang="zh-CN" altLang="en-US" sz="4400">
              <a:latin typeface="+mj-ea"/>
              <a:ea typeface="等线" panose="02010600030101010101" charset="-122"/>
              <a:cs typeface="+mj-ea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小结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34688"/>
            <a:ext cx="1470660" cy="830997"/>
            <a:chOff x="3866082" y="528763"/>
            <a:chExt cx="4074281" cy="83099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073669" y="528763"/>
              <a:ext cx="3659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宝山二模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70915" y="1450340"/>
            <a:ext cx="1006094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从军行[唐]李白</a:t>
            </a:r>
            <a:endParaRPr lang="zh-CN" altLang="en-US" sz="2000"/>
          </a:p>
          <a:p>
            <a:pPr algn="ctr"/>
            <a:r>
              <a:rPr lang="zh-CN" altLang="en-US" sz="2000"/>
              <a:t>从军玉门道，逐虏金微山①。</a:t>
            </a:r>
            <a:endParaRPr lang="zh-CN" altLang="en-US" sz="2000"/>
          </a:p>
          <a:p>
            <a:pPr algn="ctr"/>
            <a:r>
              <a:rPr lang="zh-CN" altLang="en-US" sz="2000"/>
              <a:t>笛奏梅花曲②，刀开明月环。</a:t>
            </a:r>
            <a:endParaRPr lang="zh-CN" altLang="en-US" sz="2000"/>
          </a:p>
          <a:p>
            <a:pPr algn="ctr"/>
            <a:r>
              <a:rPr lang="zh-CN" altLang="en-US" sz="2000"/>
              <a:t>鼓声鸣海上，兵气</a:t>
            </a:r>
            <a:r>
              <a:rPr lang="zh-CN" altLang="en-US" sz="2800" b="1" u="sng">
                <a:solidFill>
                  <a:schemeClr val="accent2"/>
                </a:solidFill>
              </a:rPr>
              <a:t>拥</a:t>
            </a:r>
            <a:r>
              <a:rPr lang="zh-CN" altLang="en-US" sz="2000"/>
              <a:t>云间。</a:t>
            </a:r>
            <a:endParaRPr lang="zh-CN" altLang="en-US" sz="2000"/>
          </a:p>
          <a:p>
            <a:pPr algn="ctr"/>
            <a:r>
              <a:rPr lang="zh-CN" altLang="en-US" sz="2800" b="1" u="sng">
                <a:solidFill>
                  <a:schemeClr val="accent2"/>
                </a:solidFill>
              </a:rPr>
              <a:t>愿</a:t>
            </a:r>
            <a:r>
              <a:rPr lang="zh-CN" altLang="en-US" sz="2000"/>
              <a:t>斩单于首，长驱</a:t>
            </a:r>
            <a:r>
              <a:rPr lang="zh-CN" altLang="en-US" sz="2800" b="1" u="sng">
                <a:solidFill>
                  <a:schemeClr val="accent2"/>
                </a:solidFill>
              </a:rPr>
              <a:t>静</a:t>
            </a:r>
            <a:r>
              <a:rPr lang="zh-CN" altLang="en-US" sz="2000"/>
              <a:t>铁关③。</a:t>
            </a:r>
            <a:endParaRPr lang="zh-CN" altLang="en-US" sz="2000"/>
          </a:p>
          <a:p>
            <a:pPr algn="ctr"/>
            <a:r>
              <a:rPr lang="zh-CN" altLang="en-US" sz="2000"/>
              <a:t>【注】①金微山：即今蒙古人民共和国境内阿尔泰山脉，东汉窦宪曾遣耿燮等破北匈奴</a:t>
            </a:r>
            <a:endParaRPr lang="zh-CN" altLang="en-US" sz="2000"/>
          </a:p>
          <a:p>
            <a:pPr algn="l"/>
            <a:r>
              <a:rPr lang="zh-CN" altLang="en-US" sz="2000"/>
              <a:t>于此，唐代置金微都督府。②梅花曲：即古乐府曲《梅花落》。③铁关：即铁门关，故址在今新疆焉耆西库尔勒附近。</a:t>
            </a:r>
            <a:endParaRPr lang="zh-CN" altLang="en-US" sz="2000"/>
          </a:p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817870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赏析简答【特定字词、句】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4311650"/>
            <a:ext cx="9503410" cy="14312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赏析简答【特定字词、句】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2" name="稻壳儿_答辩小姐姐作品_8"/>
          <p:cNvGrpSpPr/>
          <p:nvPr/>
        </p:nvGrpSpPr>
        <p:grpSpPr>
          <a:xfrm>
            <a:off x="393065" y="963295"/>
            <a:ext cx="1595239" cy="830997"/>
            <a:chOff x="3866082" y="459475"/>
            <a:chExt cx="4419412" cy="83099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296241" y="459475"/>
              <a:ext cx="398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杨浦二模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54976" y="1200489"/>
            <a:ext cx="100609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03275" algn="ctr"/>
            <a:r>
              <a:rPr lang="zh-CN" altLang="zh-CN" sz="2000" dirty="0"/>
              <a:t>松滋渡①望峡中</a:t>
            </a:r>
            <a:endParaRPr lang="en-US" altLang="zh-CN" sz="2000" dirty="0"/>
          </a:p>
          <a:p>
            <a:pPr indent="803275" algn="ctr"/>
            <a:r>
              <a:rPr lang="zh-CN" altLang="zh-CN" sz="2000" dirty="0"/>
              <a:t>（唐）刘禹锡</a:t>
            </a:r>
            <a:endParaRPr lang="zh-CN" altLang="zh-CN" sz="2000" dirty="0"/>
          </a:p>
          <a:p>
            <a:pPr indent="400050" algn="ctr"/>
            <a:r>
              <a:rPr lang="zh-CN" altLang="zh-CN" sz="2000" dirty="0"/>
              <a:t>渡头轻雨洒寒梅，云际溶溶雪水来。</a:t>
            </a:r>
            <a:endParaRPr lang="zh-CN" altLang="zh-CN" sz="2000" dirty="0"/>
          </a:p>
          <a:p>
            <a:pPr indent="400050" algn="ctr"/>
            <a:r>
              <a:rPr lang="zh-CN" altLang="zh-CN" sz="2000" dirty="0"/>
              <a:t>梦渚草长迷楚望，夷陵②土黑有秦灰。</a:t>
            </a:r>
            <a:endParaRPr lang="zh-CN" altLang="zh-CN" sz="2000" dirty="0"/>
          </a:p>
          <a:p>
            <a:pPr algn="ctr"/>
            <a:r>
              <a:rPr lang="en-US" altLang="zh-CN" sz="2000" dirty="0"/>
              <a:t>     </a:t>
            </a:r>
            <a:r>
              <a:rPr lang="zh-CN" altLang="zh-CN" sz="2000" dirty="0"/>
              <a:t>巴人泪应猿声落，蜀客船从鸟道③回。</a:t>
            </a:r>
            <a:endParaRPr lang="zh-CN" altLang="zh-CN" sz="2000" dirty="0"/>
          </a:p>
          <a:p>
            <a:pPr indent="400050" algn="ctr"/>
            <a:r>
              <a:rPr lang="zh-CN" altLang="zh-CN" sz="2000" dirty="0"/>
              <a:t>十二碧峰④何处所，永安宫⑤外是荒台⑥。</a:t>
            </a:r>
            <a:endParaRPr lang="zh-CN" altLang="zh-CN" sz="2000" dirty="0"/>
          </a:p>
          <a:p>
            <a:pPr algn="l"/>
            <a:r>
              <a:rPr lang="en-US" altLang="zh-CN" sz="2000" dirty="0"/>
              <a:t>[</a:t>
            </a:r>
            <a:r>
              <a:rPr lang="zh-CN" altLang="zh-CN" sz="2000" dirty="0"/>
              <a:t>注</a:t>
            </a:r>
            <a:r>
              <a:rPr lang="en-US" altLang="zh-CN" sz="2000" dirty="0"/>
              <a:t>]</a:t>
            </a:r>
            <a:r>
              <a:rPr lang="zh-CN" altLang="zh-CN" sz="2000" dirty="0"/>
              <a:t>①松滋渡：在今湖北松滋县西北，距下牢关三峡尽处不远。②夷陵：楚国先王陵墓，在今湖北境内，秦军曾焚烧夷陵。③鸟道：指三峡曲折水道。④十二碧峰：指重庆、湖北交界的巫山十二峰，其中巫山神女的传说最为著名。⑤永安宫：三国时刘备所建，在今重庆奉节。⑥荒台：传说中神女的阳台。</a:t>
            </a:r>
            <a:endParaRPr lang="zh-CN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128395" y="4535384"/>
            <a:ext cx="963327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kern="0" dirty="0">
                <a:solidFill>
                  <a:srgbClr val="1E1E1E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清代文学家方东树认为本诗“起句松滋渡，以下七句，有‘望’字意，一直说去，大气直喷”。请对本诗的这一特点加以分析。（</a:t>
            </a:r>
            <a:r>
              <a:rPr lang="en-US" altLang="zh-CN" sz="1800" kern="0" dirty="0">
                <a:solidFill>
                  <a:srgbClr val="1E1E1E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zh-CN" sz="1800" kern="0" dirty="0">
                <a:solidFill>
                  <a:srgbClr val="1E1E1E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分）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首联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视角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由近及远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，颔联由眼前想到历史遗迹，颈联由峡中船只船夫想到巴人艰难的生活，尾联想到神话。本诗的望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由实而虚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，抒发出作者对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历史兴废、人世更迭的感慨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以及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对此中百姓生活的关怀与同情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zh-CN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69907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 dirty="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赏析简答【两首、两版本对比】</a:t>
            </a:r>
            <a:endParaRPr lang="zh-CN" altLang="en-US" sz="3600" dirty="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grpSp>
        <p:nvGrpSpPr>
          <p:cNvPr id="2" name="稻壳儿_答辩小姐姐作品_8"/>
          <p:cNvGrpSpPr/>
          <p:nvPr/>
        </p:nvGrpSpPr>
        <p:grpSpPr>
          <a:xfrm>
            <a:off x="314325" y="906146"/>
            <a:ext cx="1534583" cy="1200329"/>
            <a:chOff x="3866082" y="585006"/>
            <a:chExt cx="4251372" cy="120032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554706" y="585006"/>
              <a:ext cx="3562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>
                  <a:latin typeface="+mn-lt"/>
                  <a:ea typeface="+mn-ea"/>
                  <a:cs typeface="+mn-ea"/>
                  <a:sym typeface="+mn-lt"/>
                </a:rPr>
                <a:t>黄浦二模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4210" y="963295"/>
            <a:ext cx="1035304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   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夜听捣衣 ①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月下听砧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（东晋）曹毗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（唐）刘长卿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寒兴御纨素，</a:t>
            </a:r>
            <a:r>
              <a:rPr lang="zh-CN" altLang="en-US" sz="32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佳人理衣衾</a:t>
            </a:r>
            <a:r>
              <a:rPr lang="zh-CN" altLang="en-US" sz="2000" b="1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  <a:r>
              <a:rPr lang="en-US" altLang="zh-CN" sz="2000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夜静掩寒城，清砧发何处。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冬夜清且永，皎月照堂阴。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声声捣秋月，肠断卢龙戍③。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纤手叠轻素，朗杵叩鸣砧。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未得寄征人，愁霜复愁露。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</a:t>
            </a:r>
            <a:r>
              <a:rPr lang="en-US" altLang="zh-CN" sz="20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清风流繁节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②，</a:t>
            </a:r>
            <a:r>
              <a:rPr lang="en-US" altLang="zh-CN" sz="2000" dirty="0" err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回飙洒微吟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  <a:endParaRPr lang="en-US" altLang="zh-CN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嗟此往运速，悼彼幽滞心。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algn="l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二物</a:t>
            </a:r>
            <a:r>
              <a:rPr lang="zh-CN" altLang="en-US" sz="32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感余怀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，岂但声与音。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【注释】①捣衣：衣料放在石砧上用棒槌锤击，使衣料绵软以便裁缝。②繁节：繁密的节奏。③卢龙戍：即卢龙塞，边防</a:t>
            </a:r>
            <a:r>
              <a:rPr lang="zh-CN" altLang="en-US" sz="2000" b="1" u="sng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军事驻守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之地。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两首诗都围绕“听捣衣“声展开，表达的</a:t>
            </a:r>
            <a:r>
              <a:rPr lang="zh-CN" altLang="en-US" sz="32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思想情感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却有差异，对此加以分析。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" y="5165725"/>
            <a:ext cx="9828530" cy="1099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51225" y="5892165"/>
            <a:ext cx="6289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2B70C0"/>
                </a:solidFill>
              </a:rPr>
              <a:t> </a:t>
            </a:r>
            <a:r>
              <a:rPr lang="zh-CN" altLang="en-US" sz="2400">
                <a:solidFill>
                  <a:srgbClr val="2B70C0"/>
                </a:solidFill>
                <a:latin typeface="等线" panose="02010600030101010101" charset="-122"/>
                <a:ea typeface="等线" panose="02010600030101010101" charset="-122"/>
              </a:rPr>
              <a:t>分别分析每首诗的内容和情感</a:t>
            </a:r>
            <a:endParaRPr lang="zh-CN" altLang="en-US" sz="2400">
              <a:solidFill>
                <a:srgbClr val="2B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9185" y="1606550"/>
            <a:ext cx="1506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6"/>
                </a:solidFill>
              </a:rPr>
              <a:t>（</a:t>
            </a:r>
            <a:r>
              <a:rPr lang="zh-CN" altLang="en-US" sz="2000" b="1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</a:rPr>
              <a:t>想象</a:t>
            </a:r>
            <a:r>
              <a:rPr lang="zh-CN" altLang="en-US" b="1">
                <a:solidFill>
                  <a:schemeClr val="accent6"/>
                </a:solidFill>
              </a:rPr>
              <a:t>）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97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18550"/>
            <a:ext cx="1470660" cy="1200329"/>
            <a:chOff x="3866082" y="512625"/>
            <a:chExt cx="4074281" cy="1200329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90172" y="512625"/>
              <a:ext cx="37501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21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徐汇二模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3690" y="1586865"/>
            <a:ext cx="479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/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69907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赏析简答【两首、两版本对比】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5457" y="1188249"/>
            <a:ext cx="1109408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咸阳值雨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温庭筠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咸阳桥上雨如悬，万点空濛隔钓船。</a:t>
            </a:r>
            <a:r>
              <a:rPr lang="zh-CN" altLang="en-US" sz="2000" b="1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（实）</a:t>
            </a:r>
            <a:endParaRPr lang="zh-CN" altLang="en-US" sz="2000" dirty="0">
              <a:solidFill>
                <a:schemeClr val="accent6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</a:t>
            </a:r>
            <a:r>
              <a:rPr lang="zh-CN" altLang="en-US" sz="28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还似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洞庭春水色，晓云将入岳阳天。</a:t>
            </a:r>
            <a:r>
              <a:rPr lang="en-US" altLang="zh-CN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zh-CN" altLang="en-US" sz="2000" b="1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（虚）</a:t>
            </a:r>
            <a:endParaRPr lang="zh-CN" altLang="en-US" sz="2000" dirty="0">
              <a:solidFill>
                <a:schemeClr val="accent3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这首作品的前后两部分用“还似”勾连，作者在另一首《宿城南亡友别墅》用了同样的写法。请辨析两处“还似”在不同语境中的</a:t>
            </a:r>
            <a:r>
              <a:rPr lang="zh-CN" altLang="en-US" sz="32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表达效果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宿城南亡友别墅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水流花落叹浮生，又伴游人宿杜城。</a:t>
            </a:r>
            <a:r>
              <a:rPr lang="zh-CN" altLang="en-US" sz="2000" b="1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（实）</a:t>
            </a:r>
            <a:endParaRPr lang="zh-CN" altLang="en-US" sz="2000" b="1" dirty="0">
              <a:solidFill>
                <a:schemeClr val="accent6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r>
              <a:rPr lang="zh-CN" altLang="en-US" sz="2800" b="1" u="sng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还似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昔年残梦里，透帘斜月独闻莺。</a:t>
            </a:r>
            <a:r>
              <a:rPr lang="zh-CN" altLang="en-US" sz="2000" b="1" dirty="0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（虚）</a:t>
            </a:r>
            <a:endParaRPr lang="zh-CN" altLang="en-US" sz="2000" b="1" dirty="0">
              <a:solidFill>
                <a:schemeClr val="accent6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/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795" y="4668520"/>
            <a:ext cx="9242425" cy="179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06560" y="1774825"/>
            <a:ext cx="1680210" cy="45339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喜爱之情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06560" y="3375025"/>
            <a:ext cx="1680210" cy="45339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伤感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2944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18550"/>
            <a:ext cx="1470660" cy="1198880"/>
            <a:chOff x="3866082" y="512625"/>
            <a:chExt cx="4074281" cy="119888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90172" y="512625"/>
              <a:ext cx="375018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22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徐汇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31290" y="1018540"/>
            <a:ext cx="11430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沙丘城下寄杜甫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 天末怀李白</a:t>
            </a:r>
            <a:r>
              <a:rPr lang="en-US" altLang="zh-CN" sz="2000"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rPr>
              <a:t>①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</a:t>
            </a:r>
            <a:endParaRPr lang="zh-CN" altLang="en-US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（唐）李白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（唐）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杜甫 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我来竟何事，高卧沙丘城。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凉风起天末，君子意如何。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城边有古树，日夕连秋声。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鸿雁几时到，江湖秋水多。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鲁酒不可醉，齐歌空复情。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文章憎命达，魑魅</a:t>
            </a:r>
            <a:r>
              <a:rPr lang="en-US" altLang="zh-CN" sz="2000">
                <a:latin typeface="Calibri" panose="020F0502020204030204" charset="0"/>
                <a:ea typeface="等线" panose="02010600030101010101" charset="-122"/>
                <a:cs typeface="等线" panose="02010600030101010101" charset="-122"/>
              </a:rPr>
              <a:t>②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喜人过。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思君若汶水，浩荡寄南征。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应共冤魂语，投诗赠汨罗。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69907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赏析简答【两首、两版本对比】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9235" y="2992120"/>
            <a:ext cx="11634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注释：①李白因永王李璘案被</a:t>
            </a:r>
            <a:r>
              <a:rPr lang="zh-CN" altLang="en-US" sz="2800" b="1" u="sng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</a:rPr>
              <a:t>流放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夜郎，途中</a:t>
            </a:r>
            <a:r>
              <a:rPr lang="zh-CN" altLang="en-US" sz="2800" b="1" u="sng">
                <a:solidFill>
                  <a:schemeClr val="accent6"/>
                </a:solidFill>
                <a:latin typeface="等线" panose="02010600030101010101" charset="-122"/>
                <a:ea typeface="等线" panose="02010600030101010101" charset="-122"/>
              </a:rPr>
              <a:t>遇赦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流寓湘江。②魑魅：泛指鬼怪。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13.宋人葛立方说“李诗思疾而语豪，杜诗思苦而语奇”，结合这两首李杜诗对此作分析。（5分）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>
                <a:latin typeface="等线" panose="02010600030101010101" charset="-122"/>
                <a:ea typeface="等线" panose="02010600030101010101" charset="-122"/>
              </a:rPr>
              <a:t>     </a:t>
            </a:r>
            <a:endParaRPr lang="en-US" altLang="zh-CN" sz="200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0" name="图片 9" descr="屏幕截图 2022-03-15 180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" y="4109085"/>
            <a:ext cx="10198735" cy="1652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9460" y="5761355"/>
            <a:ext cx="102749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4D7F89"/>
                </a:solidFill>
              </a:rPr>
              <a:t>诗人风格</a:t>
            </a:r>
            <a:endParaRPr lang="zh-CN" altLang="en-US" sz="2800">
              <a:solidFill>
                <a:srgbClr val="4D7F89"/>
              </a:solidFill>
            </a:endParaRPr>
          </a:p>
          <a:p>
            <a:endParaRPr lang="zh-CN" altLang="en-US" sz="2800">
              <a:solidFill>
                <a:srgbClr val="4D7F89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7227" y="194945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18550"/>
            <a:ext cx="1470660" cy="1198880"/>
            <a:chOff x="3866082" y="512625"/>
            <a:chExt cx="4074281" cy="119888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90172" y="512625"/>
              <a:ext cx="375018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22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闵行</a:t>
              </a:r>
              <a:endParaRPr lang="en-US" altLang="zh-CN" sz="2400" spc="3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31290" y="1018540"/>
            <a:ext cx="1143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69907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赏析简答【两首、两版本对比】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pic>
        <p:nvPicPr>
          <p:cNvPr id="5" name="图片 4" descr="屏幕截图 2022-03-15 1815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4040" y="807720"/>
            <a:ext cx="7819390" cy="1986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4330" y="2759075"/>
            <a:ext cx="1134999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注释：①本诗是杨万里《寄题喻叔奇国傅郎中园亭二十六咏》之一。②张九成：南宋诗人，主张抗金，为秦桧所忌，谪居多年。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>
                <a:latin typeface="等线" panose="02010600030101010101" charset="-122"/>
                <a:ea typeface="等线" panose="02010600030101010101" charset="-122"/>
              </a:rPr>
              <a:t>13.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两首诗都写了</a:t>
            </a:r>
            <a:r>
              <a:rPr lang="zh-CN" altLang="en-US" sz="2800" b="1" u="sng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海棠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，所表达的</a:t>
            </a:r>
            <a:r>
              <a:rPr lang="zh-CN" altLang="en-US" sz="2800" b="1" u="sng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情感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有何</a:t>
            </a:r>
            <a:r>
              <a:rPr lang="zh-CN" altLang="en-US" sz="2800" b="1" u="sng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异同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？请作分析。（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分）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7" name="图片 6" descr="屏幕截图 2022-03-15 182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4156710"/>
            <a:ext cx="10713720" cy="1586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060" y="5842635"/>
            <a:ext cx="82943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</a:rPr>
              <a:t>异同：总分结构</a:t>
            </a:r>
            <a:r>
              <a:rPr lang="en-US" altLang="zh-CN" sz="28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</a:rPr>
              <a:t>先同再</a:t>
            </a:r>
            <a:r>
              <a:rPr lang="zh-CN" altLang="en-US" sz="2800">
                <a:solidFill>
                  <a:srgbClr val="4D7F89"/>
                </a:solidFill>
                <a:latin typeface="等线" panose="02010600030101010101" charset="-122"/>
                <a:ea typeface="等线" panose="02010600030101010101" charset="-122"/>
              </a:rPr>
              <a:t>异</a:t>
            </a:r>
            <a:endParaRPr lang="zh-CN" altLang="en-US" sz="2800">
              <a:solidFill>
                <a:srgbClr val="4D7F89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endParaRPr lang="zh-CN" altLang="en-US" sz="2800">
              <a:solidFill>
                <a:srgbClr val="4D7F89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26510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山水田园诗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120775"/>
            <a:ext cx="8935085" cy="562038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246592" y="23368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373380" y="1018550"/>
            <a:ext cx="1470660" cy="1198880"/>
            <a:chOff x="3866082" y="512625"/>
            <a:chExt cx="4074281" cy="119888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190172" y="512625"/>
              <a:ext cx="375018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2400" spc="300" dirty="0" smtClean="0">
                  <a:latin typeface="+mn-lt"/>
                  <a:ea typeface="+mn-ea"/>
                  <a:cs typeface="+mn-ea"/>
                  <a:sym typeface="+mn-lt"/>
                </a:rPr>
                <a:t>22</a:t>
              </a:r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浦东</a:t>
              </a:r>
              <a:endParaRPr lang="en-US" altLang="zh-CN" sz="2400" spc="300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2400" spc="300" dirty="0" smtClean="0">
                  <a:latin typeface="+mn-lt"/>
                  <a:ea typeface="+mn-ea"/>
                  <a:cs typeface="+mn-ea"/>
                  <a:sym typeface="+mn-lt"/>
                </a:rPr>
                <a:t>一模</a:t>
              </a:r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  <a:p>
              <a:endParaRPr lang="en-US" altLang="zh-CN" sz="24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7060" y="1200785"/>
            <a:ext cx="1210119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秋夜与友人宿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秋夜同友人话旧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（唐）杜牧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                        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（唐）谭用之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楚国同游过十霜，万重心事几堪伤。                 露下银河雁度频，囊中垆火几时真。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蒹葭露白莲塘浅，砧杵夜清河汉凉。                 数茎白发生浮世，一盏寒灯共故人。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云外山川归梦远，天涯歧路客愁长。                 云外簟凉吟峤月，岛边花暖钓江春。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寒城欲晓闻吹笛，犹卧东轩月满床。                 何当归去重携手，依旧红霞作近邻。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请赏析这两首诗歌的尾联在</a:t>
            </a:r>
            <a:r>
              <a:rPr lang="en-US" altLang="zh-CN" sz="2800" b="1" u="sng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情感表达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上的</a:t>
            </a:r>
            <a:r>
              <a:rPr lang="en-US" altLang="zh-CN" sz="2800" b="1" u="sng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不同</a:t>
            </a:r>
            <a:r>
              <a:rPr lang="en-US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en-US" altLang="zh-CN" sz="20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313690" y="304800"/>
            <a:ext cx="69907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赏析简答【两首、两版本对比】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7060" y="3825240"/>
            <a:ext cx="11118850" cy="15659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020" y="1504315"/>
            <a:ext cx="10939780" cy="1325880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看清题目要求（情感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情感表达、不同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异同）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80" y="3098165"/>
            <a:ext cx="11996420" cy="4351655"/>
          </a:xfrm>
        </p:spPr>
        <p:txBody>
          <a:bodyPr/>
          <a:p>
            <a:pPr marL="0" indent="0">
              <a:buNone/>
            </a:pPr>
            <a:r>
              <a:rPr lang="en-US" altLang="zh-CN" sz="4400">
                <a:latin typeface="+mj-ea"/>
                <a:ea typeface="等线" panose="02010600030101010101" charset="-122"/>
                <a:cs typeface="+mj-ea"/>
              </a:rPr>
              <a:t> </a:t>
            </a:r>
            <a:r>
              <a:rPr lang="zh-CN" altLang="en-US" sz="4400">
                <a:latin typeface="+mj-ea"/>
                <a:ea typeface="等线" panose="02010600030101010101" charset="-122"/>
                <a:cs typeface="+mj-ea"/>
              </a:rPr>
              <a:t>分别分析（总分结构）</a:t>
            </a:r>
            <a:endParaRPr lang="en-US" altLang="zh-CN" sz="4400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endParaRPr lang="en-US" altLang="zh-CN" sz="4400" i="1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r>
              <a:rPr lang="zh-CN" altLang="en-US" sz="4400" i="1">
                <a:latin typeface="+mj-ea"/>
                <a:ea typeface="等线" panose="02010600030101010101" charset="-122"/>
                <a:cs typeface="+mj-ea"/>
              </a:rPr>
              <a:t>依托诗人不同风格</a:t>
            </a:r>
            <a:endParaRPr lang="zh-CN" altLang="en-US" sz="4400" i="1">
              <a:latin typeface="+mj-ea"/>
              <a:ea typeface="等线" panose="02010600030101010101" charset="-122"/>
              <a:cs typeface="+mj-ea"/>
            </a:endParaRPr>
          </a:p>
          <a:p>
            <a:pPr marL="0" indent="0">
              <a:buNone/>
            </a:pPr>
            <a:endParaRPr lang="zh-CN" altLang="en-US" sz="4400" i="1">
              <a:latin typeface="+mj-ea"/>
              <a:ea typeface="等线" panose="02010600030101010101" charset="-122"/>
              <a:cs typeface="+mj-ea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>
            <a:off x="313690" y="304800"/>
            <a:ext cx="5644515" cy="65849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小结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10256" r="8955" b="7487"/>
          <a:stretch>
            <a:fillRect/>
          </a:stretch>
        </p:blipFill>
        <p:spPr>
          <a:xfrm rot="5400000" flipV="1">
            <a:off x="2667003" y="-2667001"/>
            <a:ext cx="6858000" cy="12192001"/>
          </a:xfrm>
          <a:prstGeom prst="rect">
            <a:avLst/>
          </a:prstGeom>
        </p:spPr>
      </p:pic>
      <p:sp>
        <p:nvSpPr>
          <p:cNvPr id="6" name="稻壳儿_答辩小姐姐作品_2"/>
          <p:cNvSpPr txBox="1"/>
          <p:nvPr/>
        </p:nvSpPr>
        <p:spPr>
          <a:xfrm>
            <a:off x="2193667" y="1156508"/>
            <a:ext cx="7804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cs typeface="+mn-ea"/>
                <a:sym typeface="+mn-lt"/>
              </a:rPr>
              <a:t>汇报完毕谢谢观看</a:t>
            </a:r>
            <a:endParaRPr lang="zh-CN" altLang="en-US" sz="72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cs typeface="+mn-ea"/>
              <a:sym typeface="+mn-lt"/>
            </a:endParaRPr>
          </a:p>
        </p:txBody>
      </p:sp>
      <p:sp>
        <p:nvSpPr>
          <p:cNvPr id="8" name="稻壳儿_答辩小姐姐作品_4"/>
          <p:cNvSpPr txBox="1"/>
          <p:nvPr/>
        </p:nvSpPr>
        <p:spPr>
          <a:xfrm>
            <a:off x="4413250" y="5475605"/>
            <a:ext cx="3873500" cy="368300"/>
          </a:xfrm>
          <a:prstGeom prst="rect">
            <a:avLst/>
          </a:prstGeom>
          <a:gradFill>
            <a:gsLst>
              <a:gs pos="0">
                <a:srgbClr val="4D7F89"/>
              </a:gs>
              <a:gs pos="100000">
                <a:srgbClr val="A2633C"/>
              </a:gs>
            </a:gsLst>
            <a:lin ang="36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汇报人：姚欣宇、徐安步、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唐尚睿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1720" y="2795270"/>
            <a:ext cx="7528560" cy="1383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最后提醒大家，诗歌鉴赏</a:t>
            </a:r>
            <a:endParaRPr lang="zh-CN" altLang="en-US" sz="3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看题目，看注释，看选择枝</a:t>
            </a:r>
            <a:endParaRPr lang="zh-CN" altLang="en-US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8886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9295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736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1845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9690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9404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2645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4870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52235" y="417893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7200" b="1" kern="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！</a:t>
            </a:r>
            <a:endParaRPr lang="zh-CN" altLang="en-US" sz="7200" b="1" kern="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1339850" y="804545"/>
            <a:ext cx="93649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</a:rPr>
              <a:t>祝大家诗歌鉴赏都满分</a:t>
            </a:r>
            <a:endParaRPr lang="zh-CN" altLang="en-US" sz="7200" b="1">
              <a:solidFill>
                <a:schemeClr val="accent4"/>
              </a:solidFill>
              <a:effectLst/>
            </a:endParaRPr>
          </a:p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</a:rPr>
              <a:t>耶耶耶！！！</a:t>
            </a:r>
            <a:endParaRPr lang="zh-CN" altLang="en-US" sz="7200" b="1">
              <a:solidFill>
                <a:schemeClr val="accent4"/>
              </a:solidFill>
              <a:effectLst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74066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3016885" y="3783965"/>
            <a:ext cx="2571750" cy="257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330950" y="3395980"/>
            <a:ext cx="2857500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811385" y="3111500"/>
            <a:ext cx="1905000" cy="190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7794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送别怀人诗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2720"/>
            <a:ext cx="12192000" cy="4798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7794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边塞军旅诗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1108710"/>
            <a:ext cx="10147935" cy="5749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_答辩小姐姐作品_3"/>
          <p:cNvSpPr/>
          <p:nvPr/>
        </p:nvSpPr>
        <p:spPr>
          <a:xfrm>
            <a:off x="356235" y="369570"/>
            <a:ext cx="3877945" cy="831215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题材</a:t>
            </a:r>
            <a:r>
              <a:rPr lang="en-US" altLang="zh-CN" sz="3600">
                <a:cs typeface="+mn-ea"/>
                <a:sym typeface="+mn-lt"/>
              </a:rPr>
              <a:t>——</a:t>
            </a:r>
            <a:r>
              <a:rPr lang="zh-CN" altLang="en-US" sz="2400">
                <a:cs typeface="+mn-ea"/>
                <a:sym typeface="+mn-lt"/>
              </a:rPr>
              <a:t>抒怀言志诗</a:t>
            </a:r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40" y="1200785"/>
            <a:ext cx="10847705" cy="55073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0520}"/>
</p:tagLst>
</file>

<file path=ppt/tags/tag2.xml><?xml version="1.0" encoding="utf-8"?>
<p:tagLst xmlns:p="http://schemas.openxmlformats.org/presentationml/2006/main">
  <p:tag name="KSO_WM_UNIT_PLACING_PICTURE_USER_VIEWPORT" val="{&quot;height&quot;:2244,&quot;width&quot;:1711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0qhesjf">
      <a:majorFont>
        <a:latin typeface="等线"/>
        <a:ea typeface="杨任东竹石体-Semibold"/>
        <a:cs typeface=""/>
      </a:majorFont>
      <a:minorFont>
        <a:latin typeface="等线"/>
        <a:ea typeface="杨任东竹石体-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11609</Words>
  <Application>WPS 演示</Application>
  <PresentationFormat>宽屏</PresentationFormat>
  <Paragraphs>828</Paragraphs>
  <Slides>63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2" baseType="lpstr">
      <vt:lpstr>Arial</vt:lpstr>
      <vt:lpstr>宋体</vt:lpstr>
      <vt:lpstr>Wingdings</vt:lpstr>
      <vt:lpstr>华文行楷</vt:lpstr>
      <vt:lpstr>华文楷体</vt:lpstr>
      <vt:lpstr>杨任东竹石体-Regular</vt:lpstr>
      <vt:lpstr>阿里巴巴普惠体 R</vt:lpstr>
      <vt:lpstr>杨任东竹石体-Semibold</vt:lpstr>
      <vt:lpstr>Segoe Print</vt:lpstr>
      <vt:lpstr>等线</vt:lpstr>
      <vt:lpstr>微软雅黑</vt:lpstr>
      <vt:lpstr>Arial Unicode MS</vt:lpstr>
      <vt:lpstr>Aaargh</vt:lpstr>
      <vt:lpstr>Calibri</vt:lpstr>
      <vt:lpstr>Times New Roman</vt:lpstr>
      <vt:lpstr>Wingdings</vt:lpstr>
      <vt:lpstr>隶书</vt:lpstr>
      <vt:lpstr>华文琥珀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题目理解——对标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xx手法+（xx特点）+xx情感+（xx效果） （“景”中注明意象）</vt:lpstr>
      <vt:lpstr>PowerPoint 演示文稿</vt:lpstr>
      <vt:lpstr>PowerPoint 演示文稿</vt:lpstr>
      <vt:lpstr>PowerPoint 演示文稿</vt:lpstr>
      <vt:lpstr>PowerPoint 演示文稿</vt:lpstr>
      <vt:lpstr>xx内容（适当）+xx手法+xx情感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看清题目要求（情感/情感表达、不同/异同）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答辩小姐姐</dc:creator>
  <cp:lastModifiedBy>我是一只小白猫</cp:lastModifiedBy>
  <cp:revision>74</cp:revision>
  <dcterms:created xsi:type="dcterms:W3CDTF">2019-09-03T15:35:00Z</dcterms:created>
  <dcterms:modified xsi:type="dcterms:W3CDTF">2022-03-24T00:02:21Z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v1.0_mb_g0HJbS9Y8HUbmeUIXS14bA==</vt:lpwstr>
  </property>
  <property fmtid="{D5CDD505-2E9C-101B-9397-08002B2CF9AE}" pid="4" name="ICV">
    <vt:lpwstr>36E4E6F1BB604615BFCB471138979632</vt:lpwstr>
  </property>
</Properties>
</file>